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1" r:id="rId2"/>
    <p:sldId id="312" r:id="rId3"/>
    <p:sldId id="326" r:id="rId4"/>
    <p:sldId id="325" r:id="rId5"/>
    <p:sldId id="324" r:id="rId6"/>
    <p:sldId id="317" r:id="rId7"/>
    <p:sldId id="313" r:id="rId8"/>
    <p:sldId id="314" r:id="rId9"/>
    <p:sldId id="315" r:id="rId10"/>
    <p:sldId id="316" r:id="rId11"/>
    <p:sldId id="318" r:id="rId12"/>
    <p:sldId id="319" r:id="rId13"/>
    <p:sldId id="327" r:id="rId14"/>
    <p:sldId id="321" r:id="rId15"/>
    <p:sldId id="320" r:id="rId16"/>
    <p:sldId id="322"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Ozerov" initials="TO" lastIdx="6" clrIdx="0">
    <p:extLst>
      <p:ext uri="{19B8F6BF-5375-455C-9EA6-DF929625EA0E}">
        <p15:presenceInfo xmlns:p15="http://schemas.microsoft.com/office/powerpoint/2012/main" userId="S-1-5-21-415514269-4182113024-949797661-9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4D7"/>
    <a:srgbClr val="D7226E"/>
    <a:srgbClr val="F0A61E"/>
    <a:srgbClr val="A0C03B"/>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4970" autoAdjust="0"/>
  </p:normalViewPr>
  <p:slideViewPr>
    <p:cSldViewPr snapToGrid="0" snapToObjects="1" showGuides="1">
      <p:cViewPr varScale="1">
        <p:scale>
          <a:sx n="92" d="100"/>
          <a:sy n="92" d="100"/>
        </p:scale>
        <p:origin x="2016" y="14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3DC9551-F8B3-47E4-8533-A5BB71DEA61D}" type="datetimeFigureOut">
              <a:rPr lang="en-US" smtClean="0"/>
              <a:t>7/9/2015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F9362B-D6E6-4712-8434-8545AD8FC860}" type="slidenum">
              <a:rPr lang="en-US" smtClean="0"/>
              <a:t>‹#›</a:t>
            </a:fld>
            <a:endParaRPr lang="en-US"/>
          </a:p>
        </p:txBody>
      </p:sp>
    </p:spTree>
    <p:extLst>
      <p:ext uri="{BB962C8B-B14F-4D97-AF65-F5344CB8AC3E}">
        <p14:creationId xmlns:p14="http://schemas.microsoft.com/office/powerpoint/2010/main" val="424868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7A6DD76-731F-4A0C-9F4C-6300A5A51A65}" type="datetimeFigureOut">
              <a:rPr lang="en-US" smtClean="0"/>
              <a:t>7/9/2015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056E7B8-6713-4993-BCE0-993A0A09F8A7}" type="slidenum">
              <a:rPr lang="en-US" smtClean="0"/>
              <a:t>‹#›</a:t>
            </a:fld>
            <a:endParaRPr lang="en-US"/>
          </a:p>
        </p:txBody>
      </p:sp>
    </p:spTree>
    <p:extLst>
      <p:ext uri="{BB962C8B-B14F-4D97-AF65-F5344CB8AC3E}">
        <p14:creationId xmlns:p14="http://schemas.microsoft.com/office/powerpoint/2010/main" val="83993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6</a:t>
            </a:fld>
            <a:endParaRPr lang="en-US"/>
          </a:p>
        </p:txBody>
      </p:sp>
    </p:spTree>
    <p:extLst>
      <p:ext uri="{BB962C8B-B14F-4D97-AF65-F5344CB8AC3E}">
        <p14:creationId xmlns:p14="http://schemas.microsoft.com/office/powerpoint/2010/main" val="253587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15</a:t>
            </a:fld>
            <a:endParaRPr lang="en-US"/>
          </a:p>
        </p:txBody>
      </p:sp>
    </p:spTree>
    <p:extLst>
      <p:ext uri="{BB962C8B-B14F-4D97-AF65-F5344CB8AC3E}">
        <p14:creationId xmlns:p14="http://schemas.microsoft.com/office/powerpoint/2010/main" val="29862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16</a:t>
            </a:fld>
            <a:endParaRPr lang="en-US"/>
          </a:p>
        </p:txBody>
      </p:sp>
    </p:spTree>
    <p:extLst>
      <p:ext uri="{BB962C8B-B14F-4D97-AF65-F5344CB8AC3E}">
        <p14:creationId xmlns:p14="http://schemas.microsoft.com/office/powerpoint/2010/main" val="31054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7</a:t>
            </a:fld>
            <a:endParaRPr lang="en-US"/>
          </a:p>
        </p:txBody>
      </p:sp>
    </p:spTree>
    <p:extLst>
      <p:ext uri="{BB962C8B-B14F-4D97-AF65-F5344CB8AC3E}">
        <p14:creationId xmlns:p14="http://schemas.microsoft.com/office/powerpoint/2010/main" val="2147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8</a:t>
            </a:fld>
            <a:endParaRPr lang="en-US"/>
          </a:p>
        </p:txBody>
      </p:sp>
    </p:spTree>
    <p:extLst>
      <p:ext uri="{BB962C8B-B14F-4D97-AF65-F5344CB8AC3E}">
        <p14:creationId xmlns:p14="http://schemas.microsoft.com/office/powerpoint/2010/main" val="394903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9</a:t>
            </a:fld>
            <a:endParaRPr lang="en-US"/>
          </a:p>
        </p:txBody>
      </p:sp>
    </p:spTree>
    <p:extLst>
      <p:ext uri="{BB962C8B-B14F-4D97-AF65-F5344CB8AC3E}">
        <p14:creationId xmlns:p14="http://schemas.microsoft.com/office/powerpoint/2010/main" val="317977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Elizabeth</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10</a:t>
            </a:fld>
            <a:endParaRPr lang="en-US"/>
          </a:p>
        </p:txBody>
      </p:sp>
    </p:spTree>
    <p:extLst>
      <p:ext uri="{BB962C8B-B14F-4D97-AF65-F5344CB8AC3E}">
        <p14:creationId xmlns:p14="http://schemas.microsoft.com/office/powerpoint/2010/main" val="428500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Elizabeth</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11</a:t>
            </a:fld>
            <a:endParaRPr lang="en-US"/>
          </a:p>
        </p:txBody>
      </p:sp>
    </p:spTree>
    <p:extLst>
      <p:ext uri="{BB962C8B-B14F-4D97-AF65-F5344CB8AC3E}">
        <p14:creationId xmlns:p14="http://schemas.microsoft.com/office/powerpoint/2010/main" val="131983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Elizabeth</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12</a:t>
            </a:fld>
            <a:endParaRPr lang="en-US"/>
          </a:p>
        </p:txBody>
      </p:sp>
    </p:spTree>
    <p:extLst>
      <p:ext uri="{BB962C8B-B14F-4D97-AF65-F5344CB8AC3E}">
        <p14:creationId xmlns:p14="http://schemas.microsoft.com/office/powerpoint/2010/main" val="33339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13</a:t>
            </a:fld>
            <a:endParaRPr lang="en-US"/>
          </a:p>
        </p:txBody>
      </p:sp>
    </p:spTree>
    <p:extLst>
      <p:ext uri="{BB962C8B-B14F-4D97-AF65-F5344CB8AC3E}">
        <p14:creationId xmlns:p14="http://schemas.microsoft.com/office/powerpoint/2010/main" val="104279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Elizabeth</a:t>
            </a:r>
            <a:endParaRPr lang="en-US" dirty="0"/>
          </a:p>
        </p:txBody>
      </p:sp>
      <p:sp>
        <p:nvSpPr>
          <p:cNvPr id="4" name="Slide Number Placeholder 3"/>
          <p:cNvSpPr>
            <a:spLocks noGrp="1"/>
          </p:cNvSpPr>
          <p:nvPr>
            <p:ph type="sldNum" sz="quarter" idx="10"/>
          </p:nvPr>
        </p:nvSpPr>
        <p:spPr/>
        <p:txBody>
          <a:bodyPr/>
          <a:lstStyle/>
          <a:p>
            <a:fld id="{7056E7B8-6713-4993-BCE0-993A0A09F8A7}" type="slidenum">
              <a:rPr lang="en-US" smtClean="0"/>
              <a:t>14</a:t>
            </a:fld>
            <a:endParaRPr lang="en-US"/>
          </a:p>
        </p:txBody>
      </p:sp>
    </p:spTree>
    <p:extLst>
      <p:ext uri="{BB962C8B-B14F-4D97-AF65-F5344CB8AC3E}">
        <p14:creationId xmlns:p14="http://schemas.microsoft.com/office/powerpoint/2010/main" val="2672507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39" y="603627"/>
            <a:ext cx="10645032" cy="6387019"/>
          </a:xfrm>
          <a:prstGeom prst="rect">
            <a:avLst/>
          </a:prstGeom>
        </p:spPr>
      </p:pic>
      <p:sp>
        <p:nvSpPr>
          <p:cNvPr id="8" name="Rectangle 7"/>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stretch>
            <a:fillRect/>
          </a:stretch>
        </p:blipFill>
        <p:spPr>
          <a:xfrm>
            <a:off x="4546600" y="3403600"/>
            <a:ext cx="38100" cy="38100"/>
          </a:xfrm>
          <a:prstGeom prst="rect">
            <a:avLst/>
          </a:prstGeom>
        </p:spPr>
      </p:pic>
      <p:sp>
        <p:nvSpPr>
          <p:cNvPr id="11" name="Rectangle 10"/>
          <p:cNvSpPr/>
          <p:nvPr userDrawn="1"/>
        </p:nvSpPr>
        <p:spPr>
          <a:xfrm>
            <a:off x="-251696" y="-18308"/>
            <a:ext cx="9953051" cy="634969"/>
          </a:xfrm>
          <a:prstGeom prst="rect">
            <a:avLst/>
          </a:prstGeom>
          <a:solidFill>
            <a:srgbClr val="4AC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AC4D7"/>
              </a:solidFill>
            </a:endParaRPr>
          </a:p>
        </p:txBody>
      </p:sp>
      <p:sp>
        <p:nvSpPr>
          <p:cNvPr id="12" name="Title 1"/>
          <p:cNvSpPr>
            <a:spLocks noGrp="1"/>
          </p:cNvSpPr>
          <p:nvPr>
            <p:ph type="title" hasCustomPrompt="1"/>
          </p:nvPr>
        </p:nvSpPr>
        <p:spPr>
          <a:xfrm>
            <a:off x="551782" y="-112683"/>
            <a:ext cx="8229600" cy="749500"/>
          </a:xfrm>
        </p:spPr>
        <p:txBody>
          <a:bodyPr>
            <a:normAutofit/>
          </a:bodyPr>
          <a:lstStyle>
            <a:lvl1pPr>
              <a:defRPr sz="3700">
                <a:solidFill>
                  <a:srgbClr val="FFFFFF"/>
                </a:solidFill>
                <a:latin typeface="Century Gothic"/>
                <a:cs typeface="Century Gothic"/>
              </a:defRPr>
            </a:lvl1pPr>
          </a:lstStyle>
          <a:p>
            <a:r>
              <a:rPr lang="en-GB" dirty="0" smtClean="0"/>
              <a:t>PRESENTATION TITLE</a:t>
            </a:r>
            <a:endParaRPr lang="en-US" dirty="0"/>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10" name="Rectangle 9"/>
          <p:cNvSpPr/>
          <p:nvPr userDrawn="1"/>
        </p:nvSpPr>
        <p:spPr>
          <a:xfrm>
            <a:off x="9216812" y="-358196"/>
            <a:ext cx="1889060" cy="80202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382291" y="6970491"/>
            <a:ext cx="9738859" cy="7093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274161" y="-630620"/>
            <a:ext cx="1228282" cy="80336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149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st Title Slide">
    <p:spTree>
      <p:nvGrpSpPr>
        <p:cNvPr id="1" name=""/>
        <p:cNvGrpSpPr/>
        <p:nvPr/>
      </p:nvGrpSpPr>
      <p:grpSpPr>
        <a:xfrm>
          <a:off x="0" y="0"/>
          <a:ext cx="0" cy="0"/>
          <a:chOff x="0" y="0"/>
          <a:chExt cx="0" cy="0"/>
        </a:xfrm>
      </p:grpSpPr>
      <p:pic>
        <p:nvPicPr>
          <p:cNvPr id="7" name="Picture 6" descr="149272619_14 hor.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605" y="616661"/>
            <a:ext cx="9974662" cy="6650414"/>
          </a:xfrm>
          <a:prstGeom prst="rect">
            <a:avLst/>
          </a:prstGeom>
        </p:spPr>
      </p:pic>
      <p:sp>
        <p:nvSpPr>
          <p:cNvPr id="8" name="Rectangle 7"/>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userDrawn="1"/>
        </p:nvSpPr>
        <p:spPr>
          <a:xfrm>
            <a:off x="-251696" y="-18308"/>
            <a:ext cx="9953051" cy="634969"/>
          </a:xfrm>
          <a:prstGeom prst="rect">
            <a:avLst/>
          </a:prstGeom>
          <a:solidFill>
            <a:srgbClr val="D722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AC4D7"/>
              </a:solidFill>
            </a:endParaRPr>
          </a:p>
        </p:txBody>
      </p:sp>
      <p:sp>
        <p:nvSpPr>
          <p:cNvPr id="11" name="Title 1"/>
          <p:cNvSpPr>
            <a:spLocks noGrp="1"/>
          </p:cNvSpPr>
          <p:nvPr>
            <p:ph type="title" hasCustomPrompt="1"/>
          </p:nvPr>
        </p:nvSpPr>
        <p:spPr>
          <a:xfrm>
            <a:off x="551782" y="-112683"/>
            <a:ext cx="8229600" cy="749500"/>
          </a:xfrm>
        </p:spPr>
        <p:txBody>
          <a:bodyPr>
            <a:normAutofit/>
          </a:bodyPr>
          <a:lstStyle>
            <a:lvl1pPr>
              <a:defRPr sz="3700">
                <a:solidFill>
                  <a:srgbClr val="FFFFFF"/>
                </a:solidFill>
                <a:latin typeface="Century Gothic"/>
                <a:cs typeface="Century Gothic"/>
              </a:defRPr>
            </a:lvl1pPr>
          </a:lstStyle>
          <a:p>
            <a:r>
              <a:rPr lang="en-GB" dirty="0" smtClean="0"/>
              <a:t>PRESENTATION TITLE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9" name="Rectangle 8"/>
          <p:cNvSpPr/>
          <p:nvPr userDrawn="1"/>
        </p:nvSpPr>
        <p:spPr>
          <a:xfrm>
            <a:off x="9207796" y="-1446028"/>
            <a:ext cx="2014280" cy="95055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326334" y="6973887"/>
            <a:ext cx="9738859" cy="92815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490624" y="-527408"/>
            <a:ext cx="1448358" cy="8586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631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st - Photo Banner">
    <p:spTree>
      <p:nvGrpSpPr>
        <p:cNvPr id="1" name=""/>
        <p:cNvGrpSpPr/>
        <p:nvPr/>
      </p:nvGrpSpPr>
      <p:grpSpPr>
        <a:xfrm>
          <a:off x="0" y="0"/>
          <a:ext cx="0" cy="0"/>
          <a:chOff x="0" y="0"/>
          <a:chExt cx="0" cy="0"/>
        </a:xfrm>
      </p:grpSpPr>
      <p:pic>
        <p:nvPicPr>
          <p:cNvPr id="6" name="Picture 5" descr="149272619_14 hor.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 y="-453869"/>
            <a:ext cx="9144000" cy="6096586"/>
          </a:xfrm>
          <a:prstGeom prst="rect">
            <a:avLst/>
          </a:prstGeom>
        </p:spPr>
      </p:pic>
      <p:sp>
        <p:nvSpPr>
          <p:cNvPr id="7" name="Rectangle 6"/>
          <p:cNvSpPr/>
          <p:nvPr userDrawn="1"/>
        </p:nvSpPr>
        <p:spPr>
          <a:xfrm>
            <a:off x="-251696" y="2782415"/>
            <a:ext cx="9738859" cy="31185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3"/>
          <p:cNvSpPr>
            <a:spLocks noGrp="1"/>
          </p:cNvSpPr>
          <p:nvPr>
            <p:ph sz="half" idx="2"/>
          </p:nvPr>
        </p:nvSpPr>
        <p:spPr>
          <a:xfrm>
            <a:off x="504241" y="4204328"/>
            <a:ext cx="8182559" cy="1696633"/>
          </a:xfrm>
        </p:spPr>
        <p:txBody>
          <a:bodyPr/>
          <a:lstStyle>
            <a:lvl1pPr>
              <a:defRPr sz="2400">
                <a:solidFill>
                  <a:srgbClr val="454545"/>
                </a:solidFill>
                <a:latin typeface="Century Gothic"/>
                <a:cs typeface="Century Gothic"/>
              </a:defRPr>
            </a:lvl1pPr>
            <a:lvl2pPr>
              <a:defRPr sz="2000">
                <a:solidFill>
                  <a:srgbClr val="454545"/>
                </a:solidFill>
                <a:latin typeface="Century Gothic"/>
                <a:cs typeface="Century Gothic"/>
              </a:defRPr>
            </a:lvl2pPr>
            <a:lvl3pPr>
              <a:defRPr sz="1800">
                <a:solidFill>
                  <a:srgbClr val="454545"/>
                </a:solidFill>
                <a:latin typeface="Century Gothic"/>
                <a:cs typeface="Century Gothic"/>
              </a:defRPr>
            </a:lvl3pPr>
            <a:lvl4pPr>
              <a:defRPr sz="1600">
                <a:solidFill>
                  <a:srgbClr val="454545"/>
                </a:solidFill>
                <a:latin typeface="Century Gothic"/>
                <a:cs typeface="Century Gothic"/>
              </a:defRPr>
            </a:lvl4pPr>
            <a:lvl5pPr>
              <a:defRPr sz="1600">
                <a:solidFill>
                  <a:srgbClr val="454545"/>
                </a:solidFill>
                <a:latin typeface="Century Gothic"/>
                <a:cs typeface="Century Gothic"/>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3" hasCustomPrompt="1"/>
          </p:nvPr>
        </p:nvSpPr>
        <p:spPr>
          <a:xfrm>
            <a:off x="3002578" y="3344926"/>
            <a:ext cx="3717925" cy="639762"/>
          </a:xfrm>
        </p:spPr>
        <p:txBody>
          <a:bodyPr anchor="b"/>
          <a:lstStyle>
            <a:lvl1pPr marL="0" indent="0">
              <a:buNone/>
              <a:defRPr sz="24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TEXT</a:t>
            </a:r>
          </a:p>
        </p:txBody>
      </p:sp>
      <p:sp>
        <p:nvSpPr>
          <p:cNvPr id="10" name="Oval 9"/>
          <p:cNvSpPr/>
          <p:nvPr userDrawn="1"/>
        </p:nvSpPr>
        <p:spPr>
          <a:xfrm>
            <a:off x="504241" y="1792288"/>
            <a:ext cx="2203710" cy="2203710"/>
          </a:xfrm>
          <a:prstGeom prst="ellipse">
            <a:avLst/>
          </a:prstGeom>
          <a:solidFill>
            <a:srgbClr val="D722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15" name="Title 1"/>
          <p:cNvSpPr>
            <a:spLocks noGrp="1"/>
          </p:cNvSpPr>
          <p:nvPr>
            <p:ph type="title" hasCustomPrompt="1"/>
          </p:nvPr>
        </p:nvSpPr>
        <p:spPr>
          <a:xfrm>
            <a:off x="497527" y="2258731"/>
            <a:ext cx="2210424" cy="1450533"/>
          </a:xfrm>
        </p:spPr>
        <p:txBody>
          <a:bodyPr>
            <a:noAutofit/>
          </a:bodyPr>
          <a:lstStyle>
            <a:lvl1pPr algn="ctr">
              <a:defRPr sz="3000" baseline="0">
                <a:solidFill>
                  <a:srgbClr val="FFFFFF"/>
                </a:solidFill>
                <a:latin typeface="Century Gothic"/>
                <a:cs typeface="Century Gothic"/>
              </a:defRPr>
            </a:lvl1pPr>
          </a:lstStyle>
          <a:p>
            <a:r>
              <a:rPr lang="en-GB" dirty="0" smtClean="0"/>
              <a:t>SECTION</a:t>
            </a:r>
            <a:br>
              <a:rPr lang="en-GB" dirty="0" smtClean="0"/>
            </a:br>
            <a:r>
              <a:rPr lang="en-GB" dirty="0" smtClean="0"/>
              <a:t> TITLE</a:t>
            </a:r>
            <a:endParaRPr lang="en-US" dirty="0"/>
          </a:p>
        </p:txBody>
      </p:sp>
      <p:sp>
        <p:nvSpPr>
          <p:cNvPr id="11" name="Rectangle 10"/>
          <p:cNvSpPr/>
          <p:nvPr userDrawn="1"/>
        </p:nvSpPr>
        <p:spPr>
          <a:xfrm>
            <a:off x="-135197" y="-6190195"/>
            <a:ext cx="9738859" cy="61508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113183" y="-1074604"/>
            <a:ext cx="108725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9181375" y="4731026"/>
            <a:ext cx="2619111" cy="2842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1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 Top Color Bar">
    <p:spTree>
      <p:nvGrpSpPr>
        <p:cNvPr id="1" name=""/>
        <p:cNvGrpSpPr/>
        <p:nvPr/>
      </p:nvGrpSpPr>
      <p:grpSpPr>
        <a:xfrm>
          <a:off x="0" y="0"/>
          <a:ext cx="0" cy="0"/>
          <a:chOff x="0" y="0"/>
          <a:chExt cx="0" cy="0"/>
        </a:xfrm>
      </p:grpSpPr>
      <p:sp>
        <p:nvSpPr>
          <p:cNvPr id="14" name="Rectangle 13"/>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userDrawn="1"/>
        </p:nvSpPr>
        <p:spPr>
          <a:xfrm>
            <a:off x="-251696" y="-18308"/>
            <a:ext cx="9953051" cy="634969"/>
          </a:xfrm>
          <a:prstGeom prst="rect">
            <a:avLst/>
          </a:prstGeom>
          <a:solidFill>
            <a:srgbClr val="4AC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AC4D7"/>
              </a:solidFill>
            </a:endParaRPr>
          </a:p>
        </p:txBody>
      </p:sp>
      <p:sp>
        <p:nvSpPr>
          <p:cNvPr id="10" name="Oval 9"/>
          <p:cNvSpPr/>
          <p:nvPr userDrawn="1"/>
        </p:nvSpPr>
        <p:spPr>
          <a:xfrm>
            <a:off x="803559" y="-766193"/>
            <a:ext cx="1658057" cy="1658057"/>
          </a:xfrm>
          <a:prstGeom prst="ellipse">
            <a:avLst/>
          </a:prstGeom>
          <a:solidFill>
            <a:srgbClr val="4AC4D7"/>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825787" y="170851"/>
            <a:ext cx="1635829" cy="463612"/>
          </a:xfrm>
        </p:spPr>
        <p:txBody>
          <a:bodyPr>
            <a:noAutofit/>
          </a:bodyPr>
          <a:lstStyle>
            <a:lvl1pPr algn="ctr">
              <a:defRPr sz="2500" baseline="0">
                <a:solidFill>
                  <a:srgbClr val="FFFFFF"/>
                </a:solidFill>
                <a:latin typeface="Century Gothic"/>
                <a:cs typeface="Century Gothic"/>
              </a:defRPr>
            </a:lvl1pPr>
          </a:lstStyle>
          <a:p>
            <a:r>
              <a:rPr lang="en-GB" dirty="0" smtClean="0"/>
              <a:t>SECTION</a:t>
            </a:r>
            <a:br>
              <a:rPr lang="en-GB" dirty="0" smtClean="0"/>
            </a:br>
            <a:r>
              <a:rPr lang="en-GB" dirty="0" smtClean="0"/>
              <a:t> TITLE</a:t>
            </a:r>
            <a:endParaRPr lang="en-US" dirty="0"/>
          </a:p>
        </p:txBody>
      </p:sp>
      <p:sp>
        <p:nvSpPr>
          <p:cNvPr id="12" name="Content Placeholder 2"/>
          <p:cNvSpPr>
            <a:spLocks noGrp="1"/>
          </p:cNvSpPr>
          <p:nvPr>
            <p:ph idx="1"/>
          </p:nvPr>
        </p:nvSpPr>
        <p:spPr>
          <a:xfrm>
            <a:off x="825788" y="1229408"/>
            <a:ext cx="4551844" cy="4701471"/>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smtClean="0"/>
              <a:t>Click to edit Master text styles</a:t>
            </a:r>
          </a:p>
          <a:p>
            <a:pPr lvl="1"/>
            <a:r>
              <a:rPr lang="en-US" smtClean="0"/>
              <a:t>Second level</a:t>
            </a:r>
          </a:p>
        </p:txBody>
      </p:sp>
      <p:sp>
        <p:nvSpPr>
          <p:cNvPr id="13" name="Picture Placeholder 2"/>
          <p:cNvSpPr>
            <a:spLocks noGrp="1"/>
          </p:cNvSpPr>
          <p:nvPr>
            <p:ph type="pic" idx="10" hasCustomPrompt="1"/>
          </p:nvPr>
        </p:nvSpPr>
        <p:spPr>
          <a:xfrm>
            <a:off x="5462374" y="1229408"/>
            <a:ext cx="3224426" cy="4701470"/>
          </a:xfrm>
        </p:spPr>
        <p:txBody>
          <a:bodyPr/>
          <a:lstStyle>
            <a:lvl1pPr marL="0" indent="0">
              <a:buNone/>
              <a:defRPr sz="3200">
                <a:solidFill>
                  <a:srgbClr val="FFFFFF"/>
                </a:solidFill>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16" name="Rectangle 15"/>
          <p:cNvSpPr/>
          <p:nvPr userDrawn="1"/>
        </p:nvSpPr>
        <p:spPr>
          <a:xfrm>
            <a:off x="-1510748" y="-1074604"/>
            <a:ext cx="1484823"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9174271" y="-2882348"/>
            <a:ext cx="2619111" cy="104559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372949" y="-1122463"/>
            <a:ext cx="10073540" cy="1091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5284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st - Top Color Bar">
    <p:spTree>
      <p:nvGrpSpPr>
        <p:cNvPr id="1" name=""/>
        <p:cNvGrpSpPr/>
        <p:nvPr/>
      </p:nvGrpSpPr>
      <p:grpSpPr>
        <a:xfrm>
          <a:off x="0" y="0"/>
          <a:ext cx="0" cy="0"/>
          <a:chOff x="0" y="0"/>
          <a:chExt cx="0" cy="0"/>
        </a:xfrm>
      </p:grpSpPr>
      <p:sp>
        <p:nvSpPr>
          <p:cNvPr id="15" name="Rectangle 14"/>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userDrawn="1"/>
        </p:nvSpPr>
        <p:spPr>
          <a:xfrm>
            <a:off x="-251696" y="-18308"/>
            <a:ext cx="9953051" cy="634969"/>
          </a:xfrm>
          <a:prstGeom prst="rect">
            <a:avLst/>
          </a:prstGeom>
          <a:solidFill>
            <a:srgbClr val="D722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AC4D7"/>
              </a:solidFill>
            </a:endParaRPr>
          </a:p>
        </p:txBody>
      </p:sp>
      <p:sp>
        <p:nvSpPr>
          <p:cNvPr id="17" name="Oval 16"/>
          <p:cNvSpPr/>
          <p:nvPr userDrawn="1"/>
        </p:nvSpPr>
        <p:spPr>
          <a:xfrm>
            <a:off x="803559" y="-766193"/>
            <a:ext cx="1658057" cy="1658057"/>
          </a:xfrm>
          <a:prstGeom prst="ellipse">
            <a:avLst/>
          </a:prstGeom>
          <a:solidFill>
            <a:srgbClr val="D7226E"/>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a:spLocks noGrp="1"/>
          </p:cNvSpPr>
          <p:nvPr>
            <p:ph type="title" hasCustomPrompt="1"/>
          </p:nvPr>
        </p:nvSpPr>
        <p:spPr>
          <a:xfrm>
            <a:off x="825787" y="170851"/>
            <a:ext cx="1635829" cy="463612"/>
          </a:xfrm>
        </p:spPr>
        <p:txBody>
          <a:bodyPr>
            <a:noAutofit/>
          </a:bodyPr>
          <a:lstStyle>
            <a:lvl1pPr algn="ctr">
              <a:defRPr sz="2500" baseline="0">
                <a:solidFill>
                  <a:srgbClr val="FFFFFF"/>
                </a:solidFill>
                <a:latin typeface="Century Gothic"/>
                <a:cs typeface="Century Gothic"/>
              </a:defRPr>
            </a:lvl1pPr>
          </a:lstStyle>
          <a:p>
            <a:r>
              <a:rPr lang="en-GB" dirty="0" smtClean="0"/>
              <a:t>SECTION</a:t>
            </a:r>
            <a:br>
              <a:rPr lang="en-GB" dirty="0" smtClean="0"/>
            </a:br>
            <a:r>
              <a:rPr lang="en-GB" dirty="0" smtClean="0"/>
              <a:t> TITLE</a:t>
            </a:r>
            <a:endParaRPr lang="en-US" dirty="0"/>
          </a:p>
        </p:txBody>
      </p:sp>
      <p:sp>
        <p:nvSpPr>
          <p:cNvPr id="19" name="Content Placeholder 2"/>
          <p:cNvSpPr>
            <a:spLocks noGrp="1"/>
          </p:cNvSpPr>
          <p:nvPr>
            <p:ph idx="1"/>
          </p:nvPr>
        </p:nvSpPr>
        <p:spPr>
          <a:xfrm>
            <a:off x="825788" y="1229408"/>
            <a:ext cx="4551844" cy="4701471"/>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smtClean="0"/>
              <a:t>Click to edit Master text styles</a:t>
            </a:r>
          </a:p>
          <a:p>
            <a:pPr lvl="1"/>
            <a:r>
              <a:rPr lang="en-US" smtClean="0"/>
              <a:t>Second level</a:t>
            </a:r>
          </a:p>
        </p:txBody>
      </p:sp>
      <p:sp>
        <p:nvSpPr>
          <p:cNvPr id="20" name="Picture Placeholder 2"/>
          <p:cNvSpPr>
            <a:spLocks noGrp="1"/>
          </p:cNvSpPr>
          <p:nvPr>
            <p:ph type="pic" idx="10" hasCustomPrompt="1"/>
          </p:nvPr>
        </p:nvSpPr>
        <p:spPr>
          <a:xfrm>
            <a:off x="5462374" y="1229408"/>
            <a:ext cx="3224426" cy="4701470"/>
          </a:xfrm>
        </p:spPr>
        <p:txBody>
          <a:bodyPr/>
          <a:lstStyle>
            <a:lvl1pPr marL="0" indent="0">
              <a:buNone/>
              <a:defRPr sz="3200">
                <a:solidFill>
                  <a:srgbClr val="FFFFFF"/>
                </a:solidFill>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22" name="Rectangle 21"/>
          <p:cNvSpPr/>
          <p:nvPr userDrawn="1"/>
        </p:nvSpPr>
        <p:spPr>
          <a:xfrm>
            <a:off x="-1510748" y="-1074604"/>
            <a:ext cx="1484823"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372949" y="-1122463"/>
            <a:ext cx="10073540" cy="1091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9185135" y="-1434822"/>
            <a:ext cx="1978161"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00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 Side Circle">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3124200" y="1303029"/>
            <a:ext cx="5562599" cy="1668990"/>
          </a:xfrm>
        </p:spPr>
        <p:txBody>
          <a:bodyPr/>
          <a:lstStyle>
            <a:lvl1pPr>
              <a:defRPr sz="2400" baseline="0">
                <a:solidFill>
                  <a:srgbClr val="454545"/>
                </a:solidFill>
                <a:latin typeface="Century Gothic"/>
                <a:cs typeface="Century Gothic"/>
              </a:defRPr>
            </a:lvl1pPr>
            <a:lvl2pPr>
              <a:defRPr sz="2400">
                <a:solidFill>
                  <a:srgbClr val="454545"/>
                </a:solidFill>
                <a:latin typeface="Century Gothic"/>
                <a:cs typeface="Century Gothic"/>
              </a:defRPr>
            </a:lvl2pPr>
            <a:lvl3pPr>
              <a:defRPr sz="2000">
                <a:solidFill>
                  <a:srgbClr val="454545"/>
                </a:solidFill>
                <a:latin typeface="Century Gothic"/>
                <a:cs typeface="Century Gothic"/>
              </a:defRPr>
            </a:lvl3pPr>
            <a:lvl4pPr>
              <a:defRPr sz="1800">
                <a:solidFill>
                  <a:srgbClr val="454545"/>
                </a:solidFill>
                <a:latin typeface="Century Gothic"/>
                <a:cs typeface="Century Gothic"/>
              </a:defRPr>
            </a:lvl4pPr>
            <a:lvl5pPr>
              <a:defRPr sz="1800">
                <a:solidFill>
                  <a:srgbClr val="454545"/>
                </a:solidFill>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TextBox 7"/>
          <p:cNvSpPr txBox="1"/>
          <p:nvPr userDrawn="1"/>
        </p:nvSpPr>
        <p:spPr>
          <a:xfrm>
            <a:off x="1603375" y="841375"/>
            <a:ext cx="184666" cy="369332"/>
          </a:xfrm>
          <a:prstGeom prst="rect">
            <a:avLst/>
          </a:prstGeom>
          <a:noFill/>
        </p:spPr>
        <p:txBody>
          <a:bodyPr wrap="none" rtlCol="0">
            <a:spAutoFit/>
          </a:bodyPr>
          <a:lstStyle/>
          <a:p>
            <a:endParaRPr lang="en-US" dirty="0"/>
          </a:p>
        </p:txBody>
      </p:sp>
      <p:sp>
        <p:nvSpPr>
          <p:cNvPr id="9" name="Oval 8"/>
          <p:cNvSpPr/>
          <p:nvPr userDrawn="1"/>
        </p:nvSpPr>
        <p:spPr>
          <a:xfrm>
            <a:off x="192162" y="2016741"/>
            <a:ext cx="2562142" cy="2562142"/>
          </a:xfrm>
          <a:prstGeom prst="ellipse">
            <a:avLst/>
          </a:prstGeom>
          <a:solidFill>
            <a:srgbClr val="4AC4D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192163" y="2637869"/>
            <a:ext cx="2562142" cy="1450533"/>
          </a:xfrm>
        </p:spPr>
        <p:txBody>
          <a:bodyPr>
            <a:noAutofit/>
          </a:bodyPr>
          <a:lstStyle>
            <a:lvl1pPr algn="ctr">
              <a:defRPr sz="3500" baseline="0">
                <a:solidFill>
                  <a:srgbClr val="FFFFFF"/>
                </a:solidFill>
                <a:latin typeface="Century Gothic"/>
                <a:cs typeface="Century Gothic"/>
              </a:defRPr>
            </a:lvl1pPr>
          </a:lstStyle>
          <a:p>
            <a:r>
              <a:rPr lang="en-GB" dirty="0" smtClean="0"/>
              <a:t>SECTION</a:t>
            </a:r>
            <a:br>
              <a:rPr lang="en-GB" dirty="0" smtClean="0"/>
            </a:br>
            <a:r>
              <a:rPr lang="en-GB" dirty="0" smtClean="0"/>
              <a:t> TITLE</a:t>
            </a:r>
            <a:endParaRPr lang="en-US" dirty="0"/>
          </a:p>
        </p:txBody>
      </p:sp>
      <p:sp>
        <p:nvSpPr>
          <p:cNvPr id="11" name="Rectangle 10"/>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userDrawn="1"/>
        </p:nvSpPr>
        <p:spPr>
          <a:xfrm>
            <a:off x="-1294529" y="-374866"/>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 Placeholder 4"/>
          <p:cNvSpPr>
            <a:spLocks noGrp="1"/>
          </p:cNvSpPr>
          <p:nvPr>
            <p:ph type="body" sz="quarter" idx="3" hasCustomPrompt="1"/>
          </p:nvPr>
        </p:nvSpPr>
        <p:spPr>
          <a:xfrm>
            <a:off x="3124200" y="663267"/>
            <a:ext cx="5562599" cy="446342"/>
          </a:xfrm>
        </p:spPr>
        <p:txBody>
          <a:bodyPr anchor="b">
            <a:normAutofit/>
          </a:bodyPr>
          <a:lstStyle>
            <a:lvl1pPr marL="0" indent="0">
              <a:buNone/>
              <a:defRPr sz="30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TITLE (ALL CAPS)</a:t>
            </a:r>
          </a:p>
        </p:txBody>
      </p:sp>
      <p:sp>
        <p:nvSpPr>
          <p:cNvPr id="15" name="Content Placeholder 3"/>
          <p:cNvSpPr>
            <a:spLocks noGrp="1"/>
          </p:cNvSpPr>
          <p:nvPr>
            <p:ph sz="half" idx="10"/>
          </p:nvPr>
        </p:nvSpPr>
        <p:spPr>
          <a:xfrm>
            <a:off x="3124200" y="4002898"/>
            <a:ext cx="5562599" cy="1668990"/>
          </a:xfrm>
        </p:spPr>
        <p:txBody>
          <a:bodyPr/>
          <a:lstStyle>
            <a:lvl1pPr>
              <a:defRPr sz="2400" baseline="0">
                <a:solidFill>
                  <a:srgbClr val="454545"/>
                </a:solidFill>
                <a:latin typeface="Century Gothic"/>
                <a:cs typeface="Century Gothic"/>
              </a:defRPr>
            </a:lvl1pPr>
            <a:lvl2pPr>
              <a:defRPr sz="2400">
                <a:solidFill>
                  <a:srgbClr val="454545"/>
                </a:solidFill>
                <a:latin typeface="Century Gothic"/>
                <a:cs typeface="Century Gothic"/>
              </a:defRPr>
            </a:lvl2pPr>
            <a:lvl3pPr>
              <a:defRPr sz="2000">
                <a:solidFill>
                  <a:srgbClr val="454545"/>
                </a:solidFill>
                <a:latin typeface="Century Gothic"/>
                <a:cs typeface="Century Gothic"/>
              </a:defRPr>
            </a:lvl3pPr>
            <a:lvl4pPr>
              <a:defRPr sz="1800">
                <a:solidFill>
                  <a:srgbClr val="454545"/>
                </a:solidFill>
                <a:latin typeface="Century Gothic"/>
                <a:cs typeface="Century Gothic"/>
              </a:defRPr>
            </a:lvl4pPr>
            <a:lvl5pPr>
              <a:defRPr sz="1800">
                <a:solidFill>
                  <a:srgbClr val="454545"/>
                </a:solidFill>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p:txBody>
      </p:sp>
      <p:sp>
        <p:nvSpPr>
          <p:cNvPr id="16" name="Text Placeholder 4"/>
          <p:cNvSpPr>
            <a:spLocks noGrp="1"/>
          </p:cNvSpPr>
          <p:nvPr>
            <p:ph type="body" sz="quarter" idx="11" hasCustomPrompt="1"/>
          </p:nvPr>
        </p:nvSpPr>
        <p:spPr>
          <a:xfrm>
            <a:off x="3124200" y="3363136"/>
            <a:ext cx="5562599" cy="446342"/>
          </a:xfrm>
        </p:spPr>
        <p:txBody>
          <a:bodyPr anchor="b">
            <a:normAutofit/>
          </a:bodyPr>
          <a:lstStyle>
            <a:lvl1pPr marL="0" indent="0">
              <a:buNone/>
              <a:defRPr sz="30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TITLE (ALL CAPS)</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12" name="Rectangle 11"/>
          <p:cNvSpPr/>
          <p:nvPr userDrawn="1"/>
        </p:nvSpPr>
        <p:spPr>
          <a:xfrm>
            <a:off x="-1510748" y="-1074604"/>
            <a:ext cx="1484823"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9168826" y="-2882348"/>
            <a:ext cx="2619111" cy="104559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72949" y="-1122463"/>
            <a:ext cx="10073540" cy="1091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46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st - Side Circle">
    <p:spTree>
      <p:nvGrpSpPr>
        <p:cNvPr id="1" name=""/>
        <p:cNvGrpSpPr/>
        <p:nvPr/>
      </p:nvGrpSpPr>
      <p:grpSpPr>
        <a:xfrm>
          <a:off x="0" y="0"/>
          <a:ext cx="0" cy="0"/>
          <a:chOff x="0" y="0"/>
          <a:chExt cx="0" cy="0"/>
        </a:xfrm>
      </p:grpSpPr>
      <p:sp>
        <p:nvSpPr>
          <p:cNvPr id="10" name="Rectangle 9"/>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userDrawn="1"/>
        </p:nvSpPr>
        <p:spPr>
          <a:xfrm>
            <a:off x="-1294529" y="-374866"/>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11" name="Oval 10"/>
          <p:cNvSpPr/>
          <p:nvPr userDrawn="1"/>
        </p:nvSpPr>
        <p:spPr>
          <a:xfrm>
            <a:off x="192162" y="2016741"/>
            <a:ext cx="2562142" cy="2562142"/>
          </a:xfrm>
          <a:prstGeom prst="ellipse">
            <a:avLst/>
          </a:prstGeom>
          <a:solidFill>
            <a:srgbClr val="D722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Content Placeholder 3"/>
          <p:cNvSpPr>
            <a:spLocks noGrp="1"/>
          </p:cNvSpPr>
          <p:nvPr>
            <p:ph sz="half" idx="2"/>
          </p:nvPr>
        </p:nvSpPr>
        <p:spPr>
          <a:xfrm>
            <a:off x="3124200" y="1303029"/>
            <a:ext cx="5562599" cy="1668990"/>
          </a:xfrm>
        </p:spPr>
        <p:txBody>
          <a:bodyPr/>
          <a:lstStyle>
            <a:lvl1pPr>
              <a:defRPr sz="2400" baseline="0">
                <a:solidFill>
                  <a:srgbClr val="454545"/>
                </a:solidFill>
                <a:latin typeface="Century Gothic"/>
                <a:cs typeface="Century Gothic"/>
              </a:defRPr>
            </a:lvl1pPr>
            <a:lvl2pPr>
              <a:defRPr sz="2400">
                <a:solidFill>
                  <a:srgbClr val="454545"/>
                </a:solidFill>
                <a:latin typeface="Century Gothic"/>
                <a:cs typeface="Century Gothic"/>
              </a:defRPr>
            </a:lvl2pPr>
            <a:lvl3pPr>
              <a:defRPr sz="2000">
                <a:solidFill>
                  <a:srgbClr val="454545"/>
                </a:solidFill>
                <a:latin typeface="Century Gothic"/>
                <a:cs typeface="Century Gothic"/>
              </a:defRPr>
            </a:lvl3pPr>
            <a:lvl4pPr>
              <a:defRPr sz="1800">
                <a:solidFill>
                  <a:srgbClr val="454545"/>
                </a:solidFill>
                <a:latin typeface="Century Gothic"/>
                <a:cs typeface="Century Gothic"/>
              </a:defRPr>
            </a:lvl4pPr>
            <a:lvl5pPr>
              <a:defRPr sz="1800">
                <a:solidFill>
                  <a:srgbClr val="454545"/>
                </a:solidFill>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p:txBody>
      </p:sp>
      <p:sp>
        <p:nvSpPr>
          <p:cNvPr id="19" name="Text Placeholder 4"/>
          <p:cNvSpPr>
            <a:spLocks noGrp="1"/>
          </p:cNvSpPr>
          <p:nvPr>
            <p:ph type="body" sz="quarter" idx="3" hasCustomPrompt="1"/>
          </p:nvPr>
        </p:nvSpPr>
        <p:spPr>
          <a:xfrm>
            <a:off x="3124200" y="663267"/>
            <a:ext cx="5562599" cy="446342"/>
          </a:xfrm>
        </p:spPr>
        <p:txBody>
          <a:bodyPr anchor="b">
            <a:normAutofit/>
          </a:bodyPr>
          <a:lstStyle>
            <a:lvl1pPr marL="0" indent="0">
              <a:buNone/>
              <a:defRPr sz="30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TITLE (ALL CAPS)</a:t>
            </a:r>
          </a:p>
        </p:txBody>
      </p:sp>
      <p:sp>
        <p:nvSpPr>
          <p:cNvPr id="20" name="Content Placeholder 3"/>
          <p:cNvSpPr>
            <a:spLocks noGrp="1"/>
          </p:cNvSpPr>
          <p:nvPr>
            <p:ph sz="half" idx="10"/>
          </p:nvPr>
        </p:nvSpPr>
        <p:spPr>
          <a:xfrm>
            <a:off x="3124200" y="4002898"/>
            <a:ext cx="5562599" cy="1668990"/>
          </a:xfrm>
        </p:spPr>
        <p:txBody>
          <a:bodyPr/>
          <a:lstStyle>
            <a:lvl1pPr>
              <a:defRPr sz="2400" baseline="0">
                <a:solidFill>
                  <a:srgbClr val="454545"/>
                </a:solidFill>
                <a:latin typeface="Century Gothic"/>
                <a:cs typeface="Century Gothic"/>
              </a:defRPr>
            </a:lvl1pPr>
            <a:lvl2pPr>
              <a:defRPr sz="2400">
                <a:solidFill>
                  <a:srgbClr val="454545"/>
                </a:solidFill>
                <a:latin typeface="Century Gothic"/>
                <a:cs typeface="Century Gothic"/>
              </a:defRPr>
            </a:lvl2pPr>
            <a:lvl3pPr>
              <a:defRPr sz="2000">
                <a:solidFill>
                  <a:srgbClr val="454545"/>
                </a:solidFill>
                <a:latin typeface="Century Gothic"/>
                <a:cs typeface="Century Gothic"/>
              </a:defRPr>
            </a:lvl3pPr>
            <a:lvl4pPr>
              <a:defRPr sz="1800">
                <a:solidFill>
                  <a:srgbClr val="454545"/>
                </a:solidFill>
                <a:latin typeface="Century Gothic"/>
                <a:cs typeface="Century Gothic"/>
              </a:defRPr>
            </a:lvl4pPr>
            <a:lvl5pPr>
              <a:defRPr sz="1800">
                <a:solidFill>
                  <a:srgbClr val="454545"/>
                </a:solidFill>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p:txBody>
      </p:sp>
      <p:sp>
        <p:nvSpPr>
          <p:cNvPr id="21" name="Text Placeholder 4"/>
          <p:cNvSpPr>
            <a:spLocks noGrp="1"/>
          </p:cNvSpPr>
          <p:nvPr>
            <p:ph type="body" sz="quarter" idx="11" hasCustomPrompt="1"/>
          </p:nvPr>
        </p:nvSpPr>
        <p:spPr>
          <a:xfrm>
            <a:off x="3124200" y="3363136"/>
            <a:ext cx="5562599" cy="446342"/>
          </a:xfrm>
        </p:spPr>
        <p:txBody>
          <a:bodyPr anchor="b">
            <a:normAutofit/>
          </a:bodyPr>
          <a:lstStyle>
            <a:lvl1pPr marL="0" indent="0">
              <a:buNone/>
              <a:defRPr sz="3000" b="0">
                <a:solidFill>
                  <a:srgbClr val="4AC4D7"/>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TITLE (ALL CAPS)</a:t>
            </a:r>
          </a:p>
        </p:txBody>
      </p:sp>
      <p:sp>
        <p:nvSpPr>
          <p:cNvPr id="22" name="Title 1"/>
          <p:cNvSpPr>
            <a:spLocks noGrp="1"/>
          </p:cNvSpPr>
          <p:nvPr>
            <p:ph type="title" hasCustomPrompt="1"/>
          </p:nvPr>
        </p:nvSpPr>
        <p:spPr>
          <a:xfrm>
            <a:off x="192163" y="2627629"/>
            <a:ext cx="2562141" cy="1450533"/>
          </a:xfrm>
        </p:spPr>
        <p:txBody>
          <a:bodyPr>
            <a:noAutofit/>
          </a:bodyPr>
          <a:lstStyle>
            <a:lvl1pPr algn="ctr">
              <a:defRPr sz="3500" baseline="0">
                <a:solidFill>
                  <a:srgbClr val="FFFFFF"/>
                </a:solidFill>
                <a:latin typeface="Century Gothic"/>
                <a:cs typeface="Century Gothic"/>
              </a:defRPr>
            </a:lvl1pPr>
          </a:lstStyle>
          <a:p>
            <a:r>
              <a:rPr lang="en-GB" dirty="0" smtClean="0"/>
              <a:t>SECTION</a:t>
            </a:r>
            <a:br>
              <a:rPr lang="en-GB" dirty="0" smtClean="0"/>
            </a:br>
            <a:r>
              <a:rPr lang="en-GB" dirty="0" smtClean="0"/>
              <a:t> TITLE</a:t>
            </a:r>
            <a:endParaRPr lang="en-US" dirty="0"/>
          </a:p>
        </p:txBody>
      </p:sp>
      <p:sp>
        <p:nvSpPr>
          <p:cNvPr id="14" name="Rectangle 13"/>
          <p:cNvSpPr/>
          <p:nvPr userDrawn="1"/>
        </p:nvSpPr>
        <p:spPr>
          <a:xfrm>
            <a:off x="9173774" y="-2882348"/>
            <a:ext cx="2619111" cy="104559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72949" y="-1122463"/>
            <a:ext cx="10073540" cy="1091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530943" y="-1074604"/>
            <a:ext cx="150501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57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cxnSp>
        <p:nvCxnSpPr>
          <p:cNvPr id="13" name="Straight Connector 12"/>
          <p:cNvCxnSpPr/>
          <p:nvPr userDrawn="1"/>
        </p:nvCxnSpPr>
        <p:spPr>
          <a:xfrm>
            <a:off x="-130729" y="186739"/>
            <a:ext cx="9617892" cy="0"/>
          </a:xfrm>
          <a:prstGeom prst="line">
            <a:avLst/>
          </a:prstGeom>
          <a:ln w="3175" cmpd="sng">
            <a:solidFill>
              <a:srgbClr val="454545"/>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userDrawn="1"/>
        </p:nvSpPr>
        <p:spPr>
          <a:xfrm>
            <a:off x="3721700" y="-635701"/>
            <a:ext cx="1658057" cy="1658057"/>
          </a:xfrm>
          <a:prstGeom prst="ellipse">
            <a:avLst/>
          </a:prstGeom>
          <a:solidFill>
            <a:srgbClr val="4AC4D7"/>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3749922" y="348682"/>
            <a:ext cx="1635829" cy="463612"/>
          </a:xfrm>
        </p:spPr>
        <p:txBody>
          <a:bodyPr>
            <a:noAutofit/>
          </a:bodyPr>
          <a:lstStyle>
            <a:lvl1pPr algn="ctr">
              <a:defRPr sz="2500" baseline="0">
                <a:solidFill>
                  <a:srgbClr val="FFFFFF"/>
                </a:solidFill>
                <a:latin typeface="Century Gothic"/>
                <a:cs typeface="Century Gothic"/>
              </a:defRPr>
            </a:lvl1pPr>
          </a:lstStyle>
          <a:p>
            <a:r>
              <a:rPr lang="en-GB" dirty="0" smtClean="0"/>
              <a:t>SECTION</a:t>
            </a:r>
            <a:br>
              <a:rPr lang="en-GB" dirty="0" smtClean="0"/>
            </a:br>
            <a:r>
              <a:rPr lang="en-GB" dirty="0" smtClean="0"/>
              <a:t> TITLE</a:t>
            </a:r>
            <a:endParaRPr lang="en-US" dirty="0"/>
          </a:p>
        </p:txBody>
      </p:sp>
      <p:sp>
        <p:nvSpPr>
          <p:cNvPr id="18" name="Rectangle 17"/>
          <p:cNvSpPr/>
          <p:nvPr userDrawn="1"/>
        </p:nvSpPr>
        <p:spPr>
          <a:xfrm>
            <a:off x="3433479" y="-868805"/>
            <a:ext cx="2727827" cy="103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825788" y="1229408"/>
            <a:ext cx="4551844" cy="4701471"/>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smtClean="0"/>
              <a:t>Click to edit Master text styles</a:t>
            </a:r>
          </a:p>
          <a:p>
            <a:pPr lvl="1"/>
            <a:r>
              <a:rPr lang="en-US" smtClean="0"/>
              <a:t>Second level</a:t>
            </a:r>
          </a:p>
        </p:txBody>
      </p:sp>
      <p:sp>
        <p:nvSpPr>
          <p:cNvPr id="20" name="Picture Placeholder 2"/>
          <p:cNvSpPr>
            <a:spLocks noGrp="1"/>
          </p:cNvSpPr>
          <p:nvPr>
            <p:ph type="pic" idx="10" hasCustomPrompt="1"/>
          </p:nvPr>
        </p:nvSpPr>
        <p:spPr>
          <a:xfrm>
            <a:off x="5462374" y="1229408"/>
            <a:ext cx="3224426" cy="4701470"/>
          </a:xfrm>
        </p:spPr>
        <p:txBody>
          <a:bodyPr/>
          <a:lstStyle>
            <a:lvl1pPr marL="0" indent="0">
              <a:buNone/>
              <a:defRPr sz="3200">
                <a:solidFill>
                  <a:srgbClr val="FFFFFF"/>
                </a:solidFill>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11" name="Rectangle 10"/>
          <p:cNvSpPr/>
          <p:nvPr userDrawn="1"/>
        </p:nvSpPr>
        <p:spPr>
          <a:xfrm>
            <a:off x="-1113183" y="-1074604"/>
            <a:ext cx="108725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9181375" y="4731026"/>
            <a:ext cx="2619111" cy="2842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23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st">
    <p:spTree>
      <p:nvGrpSpPr>
        <p:cNvPr id="1" name=""/>
        <p:cNvGrpSpPr/>
        <p:nvPr/>
      </p:nvGrpSpPr>
      <p:grpSpPr>
        <a:xfrm>
          <a:off x="0" y="0"/>
          <a:ext cx="0" cy="0"/>
          <a:chOff x="0" y="0"/>
          <a:chExt cx="0" cy="0"/>
        </a:xfrm>
      </p:grpSpPr>
      <p:cxnSp>
        <p:nvCxnSpPr>
          <p:cNvPr id="6" name="Straight Connector 5"/>
          <p:cNvCxnSpPr/>
          <p:nvPr userDrawn="1"/>
        </p:nvCxnSpPr>
        <p:spPr>
          <a:xfrm>
            <a:off x="-130729" y="186739"/>
            <a:ext cx="9617892" cy="0"/>
          </a:xfrm>
          <a:prstGeom prst="line">
            <a:avLst/>
          </a:prstGeom>
          <a:ln w="3175" cmpd="sng">
            <a:solidFill>
              <a:srgbClr val="454545"/>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251696" y="6110184"/>
            <a:ext cx="11200470" cy="860307"/>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userDrawn="1"/>
        </p:nvSpPr>
        <p:spPr>
          <a:xfrm>
            <a:off x="3721700" y="-635701"/>
            <a:ext cx="1658057" cy="1658057"/>
          </a:xfrm>
          <a:prstGeom prst="ellipse">
            <a:avLst/>
          </a:prstGeom>
          <a:solidFill>
            <a:srgbClr val="D7226E"/>
          </a:solidFill>
          <a:ln>
            <a:noFill/>
          </a:ln>
          <a:effectLst>
            <a:outerShdw blurRad="40000" dist="63500" dir="48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3749922" y="348682"/>
            <a:ext cx="1635829" cy="463612"/>
          </a:xfrm>
        </p:spPr>
        <p:txBody>
          <a:bodyPr>
            <a:noAutofit/>
          </a:bodyPr>
          <a:lstStyle>
            <a:lvl1pPr algn="ctr">
              <a:defRPr sz="2500" baseline="0">
                <a:solidFill>
                  <a:srgbClr val="FFFFFF"/>
                </a:solidFill>
                <a:latin typeface="Century Gothic"/>
                <a:cs typeface="Century Gothic"/>
              </a:defRPr>
            </a:lvl1pPr>
          </a:lstStyle>
          <a:p>
            <a:r>
              <a:rPr lang="en-GB" dirty="0" smtClean="0"/>
              <a:t>SECTION</a:t>
            </a:r>
            <a:br>
              <a:rPr lang="en-GB" dirty="0" smtClean="0"/>
            </a:br>
            <a:r>
              <a:rPr lang="en-GB" dirty="0" smtClean="0"/>
              <a:t> TITLE</a:t>
            </a:r>
            <a:endParaRPr lang="en-US" dirty="0"/>
          </a:p>
        </p:txBody>
      </p:sp>
      <p:sp>
        <p:nvSpPr>
          <p:cNvPr id="11" name="Rectangle 10"/>
          <p:cNvSpPr/>
          <p:nvPr userDrawn="1"/>
        </p:nvSpPr>
        <p:spPr>
          <a:xfrm>
            <a:off x="3433479" y="-868805"/>
            <a:ext cx="2727827" cy="103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825788" y="1229408"/>
            <a:ext cx="4551844" cy="4701471"/>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500">
                <a:solidFill>
                  <a:srgbClr val="454545"/>
                </a:solidFill>
                <a:latin typeface="Century Gothic"/>
                <a:cs typeface="Century Gothic"/>
              </a:defRPr>
            </a:lvl1pPr>
            <a:lvl2pPr>
              <a:defRPr sz="2300">
                <a:solidFill>
                  <a:schemeClr val="bg1"/>
                </a:solidFill>
                <a:latin typeface="Century Gothic"/>
                <a:cs typeface="Century Gothic"/>
              </a:defRPr>
            </a:lvl2pPr>
            <a:lvl3pPr>
              <a:defRPr>
                <a:solidFill>
                  <a:schemeClr val="bg1"/>
                </a:solidFill>
                <a:latin typeface="Century Gothic"/>
                <a:cs typeface="Century Gothic"/>
              </a:defRPr>
            </a:lvl3pPr>
            <a:lvl4pPr>
              <a:defRPr>
                <a:solidFill>
                  <a:schemeClr val="bg1"/>
                </a:solidFill>
                <a:latin typeface="Century Gothic"/>
                <a:cs typeface="Century Gothic"/>
              </a:defRPr>
            </a:lvl4pPr>
            <a:lvl5pPr>
              <a:defRPr>
                <a:solidFill>
                  <a:schemeClr val="bg1"/>
                </a:solidFill>
                <a:latin typeface="Century Gothic"/>
                <a:cs typeface="Century Gothic"/>
              </a:defRPr>
            </a:lvl5pPr>
          </a:lstStyle>
          <a:p>
            <a:pPr lvl="0"/>
            <a:r>
              <a:rPr lang="en-US" smtClean="0"/>
              <a:t>Click to edit Master text styles</a:t>
            </a:r>
          </a:p>
          <a:p>
            <a:pPr lvl="1"/>
            <a:r>
              <a:rPr lang="en-US" smtClean="0"/>
              <a:t>Second level</a:t>
            </a:r>
          </a:p>
        </p:txBody>
      </p:sp>
      <p:sp>
        <p:nvSpPr>
          <p:cNvPr id="13" name="Picture Placeholder 2"/>
          <p:cNvSpPr>
            <a:spLocks noGrp="1"/>
          </p:cNvSpPr>
          <p:nvPr>
            <p:ph type="pic" idx="10" hasCustomPrompt="1"/>
          </p:nvPr>
        </p:nvSpPr>
        <p:spPr>
          <a:xfrm>
            <a:off x="5462374" y="1229408"/>
            <a:ext cx="3224426" cy="4701470"/>
          </a:xfrm>
        </p:spPr>
        <p:txBody>
          <a:bodyPr/>
          <a:lstStyle>
            <a:lvl1pPr marL="0" indent="0">
              <a:buNone/>
              <a:defRPr sz="3200">
                <a:solidFill>
                  <a:srgbClr val="FFFFFF"/>
                </a:solidFill>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7157" y="6280177"/>
            <a:ext cx="4955268" cy="423191"/>
          </a:xfrm>
          <a:prstGeom prst="rect">
            <a:avLst/>
          </a:prstGeom>
        </p:spPr>
      </p:pic>
      <p:sp>
        <p:nvSpPr>
          <p:cNvPr id="15" name="Rectangle 14"/>
          <p:cNvSpPr/>
          <p:nvPr userDrawn="1"/>
        </p:nvSpPr>
        <p:spPr>
          <a:xfrm>
            <a:off x="-1113183" y="-1074604"/>
            <a:ext cx="1087258" cy="8648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9181375" y="4731026"/>
            <a:ext cx="2619111" cy="2842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960783" y="6885710"/>
            <a:ext cx="11046892" cy="3418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95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16D9E-E56D-A749-A851-BB0DB6B1B16B}" type="datetimeFigureOut">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19672-0F35-8347-B020-C86E55367C71}" type="slidenum">
              <a:rPr lang="en-US" smtClean="0"/>
              <a:t>‹#›</a:t>
            </a:fld>
            <a:endParaRPr lang="en-US"/>
          </a:p>
        </p:txBody>
      </p:sp>
    </p:spTree>
    <p:extLst>
      <p:ext uri="{BB962C8B-B14F-4D97-AF65-F5344CB8AC3E}">
        <p14:creationId xmlns:p14="http://schemas.microsoft.com/office/powerpoint/2010/main" val="236761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7" r:id="rId4"/>
    <p:sldLayoutId id="2147483670" r:id="rId5"/>
    <p:sldLayoutId id="2147483658" r:id="rId6"/>
    <p:sldLayoutId id="2147483659" r:id="rId7"/>
    <p:sldLayoutId id="2147483664"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meetup.com/Colorado-Ukrainian-Language-Social-Culture-Meetup-Group/" TargetMode="External"/><Relationship Id="rId13" Type="http://schemas.openxmlformats.org/officeDocument/2006/relationships/image" Target="../media/image14.png"/><Relationship Id="rId3" Type="http://schemas.openxmlformats.org/officeDocument/2006/relationships/hyperlink" Target="http://www.meetup.com/Bay-Area-Peace-Corps/" TargetMode="External"/><Relationship Id="rId7" Type="http://schemas.openxmlformats.org/officeDocument/2006/relationships/hyperlink" Target="http://www.meetup.com/Baltimore-Balkan-Meetup/" TargetMode="External"/><Relationship Id="rId12"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meetup.com/" TargetMode="External"/><Relationship Id="rId11" Type="http://schemas.openxmlformats.org/officeDocument/2006/relationships/image" Target="../media/image6.jpg"/><Relationship Id="rId5" Type="http://schemas.openxmlformats.org/officeDocument/2006/relationships/hyperlink" Target="http://www.tc-america.org/organizations/" TargetMode="External"/><Relationship Id="rId10" Type="http://schemas.openxmlformats.org/officeDocument/2006/relationships/hyperlink" Target="http://www.sister-cities.org/interactive-city-directory" TargetMode="External"/><Relationship Id="rId4" Type="http://schemas.openxmlformats.org/officeDocument/2006/relationships/hyperlink" Target="http://www.turkishculturalfoundation.org/pages.php?ID=1" TargetMode="External"/><Relationship Id="rId9" Type="http://schemas.openxmlformats.org/officeDocument/2006/relationships/hyperlink" Target="https://www.facebook.com/kelaptari/info?tab=page_info"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michca.org/michca/Content-Docs/MICHCAorgChart.pdf" TargetMode="External"/><Relationship Id="rId3" Type="http://schemas.openxmlformats.org/officeDocument/2006/relationships/hyperlink" Target="http://www.meetup.com/" TargetMode="External"/><Relationship Id="rId7" Type="http://schemas.openxmlformats.org/officeDocument/2006/relationships/hyperlink" Target="http://www.michca.org/michca/home.aspx" TargetMode="External"/><Relationship Id="rId12"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redcross.org/support/volunteer" TargetMode="External"/><Relationship Id="rId11" Type="http://schemas.openxmlformats.org/officeDocument/2006/relationships/image" Target="../media/image6.jpg"/><Relationship Id="rId5" Type="http://schemas.openxmlformats.org/officeDocument/2006/relationships/hyperlink" Target="https://www.lionbrand.com/cgi-bin/lionbrand/charitySearch.cgi?type=club" TargetMode="External"/><Relationship Id="rId10" Type="http://schemas.openxmlformats.org/officeDocument/2006/relationships/image" Target="../media/image15.png"/><Relationship Id="rId4" Type="http://schemas.openxmlformats.org/officeDocument/2006/relationships/hyperlink" Target="http://www.stlouisfolkdance.org/" TargetMode="External"/><Relationship Id="rId9" Type="http://schemas.openxmlformats.org/officeDocument/2006/relationships/hyperlink" Target="http://detroitcricketleague.org/ContactUs.asp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montgomeryserves.org/"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meetup.com/volunteer-stl/" TargetMode="External"/><Relationship Id="rId5" Type="http://schemas.openxmlformats.org/officeDocument/2006/relationships/hyperlink" Target="http://www.meetup.com/DCVolunteers/" TargetMode="External"/><Relationship Id="rId4" Type="http://schemas.openxmlformats.org/officeDocument/2006/relationships/hyperlink" Target="http://www.meetup.com/" TargetMode="External"/><Relationship Id="rId9" Type="http://schemas.openxmlformats.org/officeDocument/2006/relationships/image" Target="../media/image7.jpg"/></Relationships>
</file>

<file path=ppt/slides/_rels/slide13.xml.rels><?xml version="1.0" encoding="UTF-8" standalone="yes"?>
<Relationships xmlns="http://schemas.openxmlformats.org/package/2006/relationships"><Relationship Id="rId8" Type="http://schemas.openxmlformats.org/officeDocument/2006/relationships/hyperlink" Target="http://www.keyclub.org/home.aspx" TargetMode="External"/><Relationship Id="rId3" Type="http://schemas.openxmlformats.org/officeDocument/2006/relationships/hyperlink" Target="http://www.lionsclubs.org/EN/index.php" TargetMode="External"/><Relationship Id="rId7" Type="http://schemas.openxmlformats.org/officeDocument/2006/relationships/hyperlink" Target="http://www.mooseintl.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elks.org/" TargetMode="External"/><Relationship Id="rId11" Type="http://schemas.openxmlformats.org/officeDocument/2006/relationships/image" Target="../media/image7.jpg"/><Relationship Id="rId5" Type="http://schemas.openxmlformats.org/officeDocument/2006/relationships/hyperlink" Target="http://www.kofc.org/un/en/" TargetMode="External"/><Relationship Id="rId10" Type="http://schemas.openxmlformats.org/officeDocument/2006/relationships/image" Target="../media/image6.jpg"/><Relationship Id="rId4" Type="http://schemas.openxmlformats.org/officeDocument/2006/relationships/hyperlink" Target="http://www.kiwanis.org/"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www.tenthousandvillages.com/store-locator/applicati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hyperlink" Target="http://www.yesprograms.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yesprograms.org/countri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kcinterfaith.org/" TargetMode="External"/><Relationship Id="rId7" Type="http://schemas.openxmlformats.org/officeDocument/2006/relationships/hyperlink" Target="http://www.kcinterfaith.org/programs/interfaith-book-clubs" TargetMode="External"/><Relationship Id="rId2" Type="http://schemas.openxmlformats.org/officeDocument/2006/relationships/hyperlink" Target="http://www.yesprograms.org/impact/story/building-understanding" TargetMode="External"/><Relationship Id="rId1" Type="http://schemas.openxmlformats.org/officeDocument/2006/relationships/slideLayout" Target="../slideLayouts/slideLayout7.xml"/><Relationship Id="rId6" Type="http://schemas.openxmlformats.org/officeDocument/2006/relationships/hyperlink" Target="http://www.daughtersofabraham.com/join.html" TargetMode="External"/><Relationship Id="rId5" Type="http://schemas.openxmlformats.org/officeDocument/2006/relationships/hyperlink" Target="http://www.dallasareainterfaith.com/" TargetMode="External"/><Relationship Id="rId10" Type="http://schemas.openxmlformats.org/officeDocument/2006/relationships/image" Target="../media/image9.png"/><Relationship Id="rId4" Type="http://schemas.openxmlformats.org/officeDocument/2006/relationships/hyperlink" Target="http://www.mnchurches.org/respectfulcommunities/interfaithprogramming/links.html"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lenallenchurch.org/ministries/mission-work-ukraine/" TargetMode="External"/><Relationship Id="rId7" Type="http://schemas.openxmlformats.org/officeDocument/2006/relationships/hyperlink" Target="http://www.missionfinder.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oneworldcenter.org/michigan/" TargetMode="External"/><Relationship Id="rId5" Type="http://schemas.openxmlformats.org/officeDocument/2006/relationships/hyperlink" Target="http://www.moumethodist.org/pages/detail/1449" TargetMode="External"/><Relationship Id="rId10" Type="http://schemas.openxmlformats.org/officeDocument/2006/relationships/image" Target="../media/image7.jpg"/><Relationship Id="rId4" Type="http://schemas.openxmlformats.org/officeDocument/2006/relationships/hyperlink" Target="http://www.everynationministries.org/team-suriname/" TargetMode="External"/><Relationship Id="rId9"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hampshire.edu/areas-of-study/middle-eastern-studies"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courses.vccs.edu/courses/ARA-Arabic" TargetMode="External"/><Relationship Id="rId5" Type="http://schemas.openxmlformats.org/officeDocument/2006/relationships/hyperlink" Target="http://www.indiana.edu/~ceus/_undergraduates/turkish.shtml" TargetMode="External"/><Relationship Id="rId4" Type="http://schemas.openxmlformats.org/officeDocument/2006/relationships/hyperlink" Target="http://www.ccp.edu/academic-offerings/all-offerings/liberal-arts/degree-programs/international-studies" TargetMode="External"/><Relationship Id="rId9"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yfuusa.org/media/Education/A-SMYLE-CBYX-FLEX-YES-SchoolAdministratorsHandbook2014.pdf" TargetMode="External"/><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http://eca.state.gov/programs-initiatives/host-high-school-student/high-schools#sthash.bbAOg16D.dpuf" TargetMode="External"/><Relationship Id="rId4" Type="http://schemas.openxmlformats.org/officeDocument/2006/relationships/hyperlink" Target="http://yfuusa.org/media/yes_lounge/DOSGrantsSchoolAdministratorLett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 y="0"/>
            <a:ext cx="9222377" cy="618309"/>
          </a:xfrm>
        </p:spPr>
        <p:txBody>
          <a:bodyPr>
            <a:normAutofit fontScale="90000"/>
          </a:bodyPr>
          <a:lstStyle/>
          <a:p>
            <a:r>
              <a:rPr lang="en-US" sz="1800" dirty="0"/>
              <a:t>The Future Leaders Exchange (</a:t>
            </a:r>
            <a:r>
              <a:rPr lang="en-US" sz="1800" b="1" dirty="0"/>
              <a:t>FLEX</a:t>
            </a:r>
            <a:r>
              <a:rPr lang="en-US" sz="1800" dirty="0"/>
              <a:t>) &amp; Kennedy-Lugar Youth Exchange and Study (</a:t>
            </a:r>
            <a:r>
              <a:rPr lang="en-US" sz="1800" b="1" dirty="0"/>
              <a:t>YES</a:t>
            </a:r>
            <a:r>
              <a:rPr lang="en-US" sz="1800" dirty="0"/>
              <a:t>)</a:t>
            </a:r>
            <a:r>
              <a:rPr lang="en-US" sz="2000" dirty="0"/>
              <a:t/>
            </a:r>
            <a:br>
              <a:rPr lang="en-US" sz="2000" dirty="0"/>
            </a:br>
            <a:r>
              <a:rPr lang="en-US" sz="2000" b="1" dirty="0"/>
              <a:t>Host Family Recruitment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6260592"/>
            <a:ext cx="476410" cy="4764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
        <p:nvSpPr>
          <p:cNvPr id="5" name="TextBox 4"/>
          <p:cNvSpPr txBox="1"/>
          <p:nvPr/>
        </p:nvSpPr>
        <p:spPr>
          <a:xfrm>
            <a:off x="6099464" y="4212092"/>
            <a:ext cx="2153292" cy="1600438"/>
          </a:xfrm>
          <a:prstGeom prst="rect">
            <a:avLst/>
          </a:prstGeom>
          <a:noFill/>
        </p:spPr>
        <p:txBody>
          <a:bodyPr wrap="square" rtlCol="0">
            <a:spAutoFit/>
          </a:bodyPr>
          <a:lstStyle/>
          <a:p>
            <a:r>
              <a:rPr lang="en-US" sz="1400" dirty="0" smtClean="0">
                <a:solidFill>
                  <a:schemeClr val="bg1"/>
                </a:solidFill>
              </a:rPr>
              <a:t>Please note that while these materials focus on FLEX &amp; YES students, much of it may also apply to CBYX students, especially those with diverse ethnic backgrounds. </a:t>
            </a:r>
            <a:endParaRPr lang="en-US" sz="1400" dirty="0">
              <a:solidFill>
                <a:schemeClr val="bg1"/>
              </a:solidFill>
            </a:endParaRPr>
          </a:p>
        </p:txBody>
      </p:sp>
    </p:spTree>
    <p:extLst>
      <p:ext uri="{BB962C8B-B14F-4D97-AF65-F5344CB8AC3E}">
        <p14:creationId xmlns:p14="http://schemas.microsoft.com/office/powerpoint/2010/main" val="2231470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115062"/>
            <a:ext cx="5562599" cy="887909"/>
          </a:xfrm>
        </p:spPr>
        <p:txBody>
          <a:bodyPr>
            <a:normAutofit fontScale="92500"/>
          </a:bodyPr>
          <a:lstStyle/>
          <a:p>
            <a:pPr marL="0" indent="0">
              <a:buNone/>
            </a:pPr>
            <a:r>
              <a:rPr lang="en-US" dirty="0" smtClean="0"/>
              <a:t>Identify local groups interested in:</a:t>
            </a:r>
          </a:p>
          <a:p>
            <a:pPr lvl="1"/>
            <a:r>
              <a:rPr lang="en-US" dirty="0" smtClean="0"/>
              <a:t>FLEX/YES cultures and languages</a:t>
            </a:r>
          </a:p>
        </p:txBody>
      </p:sp>
      <p:sp>
        <p:nvSpPr>
          <p:cNvPr id="3" name="Text Placeholder 2"/>
          <p:cNvSpPr>
            <a:spLocks noGrp="1"/>
          </p:cNvSpPr>
          <p:nvPr>
            <p:ph type="body" sz="quarter" idx="3"/>
          </p:nvPr>
        </p:nvSpPr>
        <p:spPr>
          <a:xfrm>
            <a:off x="3124198" y="519259"/>
            <a:ext cx="5562599" cy="682524"/>
          </a:xfrm>
        </p:spPr>
        <p:txBody>
          <a:bodyPr>
            <a:noAutofit/>
          </a:bodyPr>
          <a:lstStyle/>
          <a:p>
            <a:pPr algn="ctr"/>
            <a:r>
              <a:rPr lang="en-US" sz="2000" dirty="0" smtClean="0"/>
              <a:t>RELEVANT ALUMNI &amp; SPECIAL INTEREST GROUPS </a:t>
            </a:r>
            <a:endParaRPr lang="en-US" sz="2000" dirty="0"/>
          </a:p>
        </p:txBody>
      </p:sp>
      <p:sp>
        <p:nvSpPr>
          <p:cNvPr id="4" name="Content Placeholder 3"/>
          <p:cNvSpPr>
            <a:spLocks noGrp="1"/>
          </p:cNvSpPr>
          <p:nvPr>
            <p:ph sz="half" idx="10"/>
          </p:nvPr>
        </p:nvSpPr>
        <p:spPr>
          <a:xfrm>
            <a:off x="3124200" y="2442389"/>
            <a:ext cx="5562599" cy="3575234"/>
          </a:xfrm>
        </p:spPr>
        <p:txBody>
          <a:bodyPr>
            <a:normAutofit fontScale="47500" lnSpcReduction="20000"/>
          </a:bodyPr>
          <a:lstStyle/>
          <a:p>
            <a:endParaRPr lang="en-US" dirty="0" smtClean="0"/>
          </a:p>
          <a:p>
            <a:r>
              <a:rPr lang="en-US" b="1" dirty="0" smtClean="0"/>
              <a:t>Model UN School Clubs</a:t>
            </a:r>
          </a:p>
          <a:p>
            <a:pPr lvl="1"/>
            <a:r>
              <a:rPr lang="en-US" dirty="0"/>
              <a:t>http://bestdelegate.com/model-un-conferences-database/</a:t>
            </a:r>
          </a:p>
          <a:p>
            <a:r>
              <a:rPr lang="en-US" b="1" dirty="0" smtClean="0"/>
              <a:t>Peace </a:t>
            </a:r>
            <a:r>
              <a:rPr lang="en-US" b="1" dirty="0"/>
              <a:t>Corp alumni </a:t>
            </a:r>
            <a:r>
              <a:rPr lang="en-US" dirty="0" smtClean="0"/>
              <a:t>served in many YES &amp; FLEX countries:</a:t>
            </a:r>
            <a:endParaRPr lang="en-US" dirty="0"/>
          </a:p>
          <a:p>
            <a:pPr lvl="1"/>
            <a:r>
              <a:rPr lang="en-US" dirty="0" smtClean="0"/>
              <a:t>Albania</a:t>
            </a:r>
            <a:r>
              <a:rPr lang="en-US" dirty="0"/>
              <a:t>, Armenia, Macedonia, Jordan, Morocco, Tunisia, Cameroon, Mozambique, Senegal, Mali, Indonesia</a:t>
            </a:r>
          </a:p>
          <a:p>
            <a:pPr lvl="1"/>
            <a:r>
              <a:rPr lang="en-US" dirty="0" smtClean="0"/>
              <a:t>Peace Corp Alumni network/newsletters</a:t>
            </a:r>
          </a:p>
          <a:p>
            <a:pPr lvl="1"/>
            <a:r>
              <a:rPr lang="en-US" dirty="0" smtClean="0"/>
              <a:t>Use </a:t>
            </a:r>
            <a:r>
              <a:rPr lang="en-US" dirty="0"/>
              <a:t>meetup groups: </a:t>
            </a:r>
            <a:r>
              <a:rPr lang="en-US" dirty="0">
                <a:hlinkClick r:id="rId3"/>
              </a:rPr>
              <a:t>http://www.meetup.com/Bay-Area-Peace-Corps</a:t>
            </a:r>
            <a:r>
              <a:rPr lang="en-US" dirty="0" smtClean="0">
                <a:hlinkClick r:id="rId3"/>
              </a:rPr>
              <a:t>/</a:t>
            </a:r>
            <a:endParaRPr lang="en-US" dirty="0" smtClean="0"/>
          </a:p>
          <a:p>
            <a:r>
              <a:rPr lang="en-US" b="1" dirty="0" smtClean="0"/>
              <a:t>Culture Specific Interest Groups</a:t>
            </a:r>
          </a:p>
          <a:p>
            <a:pPr lvl="1"/>
            <a:r>
              <a:rPr lang="en-US" dirty="0" smtClean="0">
                <a:hlinkClick r:id="rId4"/>
              </a:rPr>
              <a:t>http</a:t>
            </a:r>
            <a:r>
              <a:rPr lang="en-US" dirty="0">
                <a:hlinkClick r:id="rId4"/>
              </a:rPr>
              <a:t>://</a:t>
            </a:r>
            <a:r>
              <a:rPr lang="en-US" dirty="0" smtClean="0">
                <a:hlinkClick r:id="rId4"/>
              </a:rPr>
              <a:t>www.turkishculturalfoundation.org/pages.php?ID=1</a:t>
            </a:r>
            <a:endParaRPr lang="en-US" dirty="0" smtClean="0"/>
          </a:p>
          <a:p>
            <a:pPr lvl="1"/>
            <a:r>
              <a:rPr lang="en-US" dirty="0">
                <a:hlinkClick r:id="rId5"/>
              </a:rPr>
              <a:t>http://www.tc-america.org/organizations</a:t>
            </a:r>
            <a:r>
              <a:rPr lang="en-US" dirty="0" smtClean="0">
                <a:hlinkClick r:id="rId5"/>
              </a:rPr>
              <a:t>/</a:t>
            </a:r>
            <a:endParaRPr lang="en-US" dirty="0" smtClean="0"/>
          </a:p>
          <a:p>
            <a:r>
              <a:rPr lang="en-US" b="1" dirty="0" smtClean="0"/>
              <a:t>Meetup Special Interest Groups </a:t>
            </a:r>
            <a:r>
              <a:rPr lang="en-US" dirty="0">
                <a:hlinkClick r:id="rId6"/>
              </a:rPr>
              <a:t>http://www.meetup.com</a:t>
            </a:r>
            <a:r>
              <a:rPr lang="en-US" dirty="0" smtClean="0">
                <a:hlinkClick r:id="rId6"/>
              </a:rPr>
              <a:t>/</a:t>
            </a:r>
            <a:endParaRPr lang="en-US" dirty="0" smtClean="0"/>
          </a:p>
          <a:p>
            <a:pPr lvl="1"/>
            <a:r>
              <a:rPr lang="en-US" dirty="0" smtClean="0"/>
              <a:t>Ex: </a:t>
            </a:r>
            <a:r>
              <a:rPr lang="en-US" dirty="0" smtClean="0">
                <a:hlinkClick r:id="rId7"/>
              </a:rPr>
              <a:t>http</a:t>
            </a:r>
            <a:r>
              <a:rPr lang="en-US" dirty="0">
                <a:hlinkClick r:id="rId7"/>
              </a:rPr>
              <a:t>://www.meetup.com/Baltimore-Balkan-Meetup</a:t>
            </a:r>
            <a:r>
              <a:rPr lang="en-US" dirty="0" smtClean="0">
                <a:hlinkClick r:id="rId7"/>
              </a:rPr>
              <a:t>/</a:t>
            </a:r>
            <a:endParaRPr lang="en-US" dirty="0" smtClean="0"/>
          </a:p>
          <a:p>
            <a:pPr lvl="1"/>
            <a:r>
              <a:rPr lang="en-US" dirty="0"/>
              <a:t>Ex: </a:t>
            </a:r>
            <a:r>
              <a:rPr lang="en-US" dirty="0">
                <a:hlinkClick r:id="rId8"/>
              </a:rPr>
              <a:t>http://www.meetup.com/Colorado-Ukrainian-Language-Social-Culture-Meetup-Group</a:t>
            </a:r>
            <a:r>
              <a:rPr lang="en-US" dirty="0" smtClean="0">
                <a:hlinkClick r:id="rId8"/>
              </a:rPr>
              <a:t>/</a:t>
            </a:r>
            <a:endParaRPr lang="en-US" dirty="0" smtClean="0"/>
          </a:p>
          <a:p>
            <a:r>
              <a:rPr lang="en-US" b="1" dirty="0" err="1" smtClean="0"/>
              <a:t>FaceBook</a:t>
            </a:r>
            <a:r>
              <a:rPr lang="en-US" b="1" dirty="0" smtClean="0"/>
              <a:t> </a:t>
            </a:r>
            <a:r>
              <a:rPr lang="en-US" b="1" dirty="0"/>
              <a:t>Special Interest Groups</a:t>
            </a:r>
            <a:r>
              <a:rPr lang="en-US" dirty="0"/>
              <a:t>: </a:t>
            </a:r>
            <a:endParaRPr lang="en-US" dirty="0" smtClean="0"/>
          </a:p>
          <a:p>
            <a:pPr lvl="1"/>
            <a:r>
              <a:rPr lang="en-US" dirty="0" smtClean="0"/>
              <a:t>Ex: </a:t>
            </a:r>
            <a:r>
              <a:rPr lang="en-US" dirty="0" smtClean="0">
                <a:hlinkClick r:id="rId9"/>
              </a:rPr>
              <a:t>https</a:t>
            </a:r>
            <a:r>
              <a:rPr lang="en-US" dirty="0">
                <a:hlinkClick r:id="rId9"/>
              </a:rPr>
              <a:t>://</a:t>
            </a:r>
            <a:r>
              <a:rPr lang="en-US" dirty="0" smtClean="0">
                <a:hlinkClick r:id="rId9"/>
              </a:rPr>
              <a:t>www.facebook.com/kelaptari/info?tab=page_info</a:t>
            </a:r>
            <a:endParaRPr lang="en-US" dirty="0" smtClean="0"/>
          </a:p>
          <a:p>
            <a:r>
              <a:rPr lang="en-US" b="1" dirty="0"/>
              <a:t>Sister </a:t>
            </a:r>
            <a:r>
              <a:rPr lang="en-US" b="1" dirty="0" smtClean="0"/>
              <a:t>Cities </a:t>
            </a:r>
            <a:r>
              <a:rPr lang="en-US" dirty="0" smtClean="0"/>
              <a:t>– do your local cities have a connection with a student’s hometown?</a:t>
            </a:r>
          </a:p>
          <a:p>
            <a:pPr lvl="1"/>
            <a:r>
              <a:rPr lang="en-US" dirty="0" smtClean="0">
                <a:hlinkClick r:id="rId10"/>
              </a:rPr>
              <a:t>http</a:t>
            </a:r>
            <a:r>
              <a:rPr lang="en-US" dirty="0">
                <a:hlinkClick r:id="rId10"/>
              </a:rPr>
              <a:t>://</a:t>
            </a:r>
            <a:r>
              <a:rPr lang="en-US" dirty="0" smtClean="0">
                <a:hlinkClick r:id="rId10"/>
              </a:rPr>
              <a:t>www.sister-cities.org/interactive-city-directory</a:t>
            </a:r>
            <a:endParaRPr lang="en-US" dirty="0" smtClean="0"/>
          </a:p>
          <a:p>
            <a:pPr lvl="1"/>
            <a:endParaRPr lang="en-US" dirty="0"/>
          </a:p>
          <a:p>
            <a:pPr lvl="1"/>
            <a:endParaRPr lang="en-US" dirty="0" smtClean="0"/>
          </a:p>
          <a:p>
            <a:pPr lvl="1"/>
            <a:endParaRPr lang="en-US" dirty="0"/>
          </a:p>
          <a:p>
            <a:endParaRPr lang="en-US" dirty="0"/>
          </a:p>
        </p:txBody>
      </p:sp>
      <p:sp>
        <p:nvSpPr>
          <p:cNvPr id="5" name="Text Placeholder 4"/>
          <p:cNvSpPr>
            <a:spLocks noGrp="1"/>
          </p:cNvSpPr>
          <p:nvPr>
            <p:ph type="body" sz="quarter" idx="11"/>
          </p:nvPr>
        </p:nvSpPr>
        <p:spPr>
          <a:xfrm>
            <a:off x="3124199" y="1996047"/>
            <a:ext cx="5562599" cy="446342"/>
          </a:xfrm>
        </p:spPr>
        <p:txBody>
          <a:bodyPr>
            <a:normAutofit/>
          </a:bodyPr>
          <a:lstStyle/>
          <a:p>
            <a:pPr algn="ctr"/>
            <a:r>
              <a:rPr lang="en-US" sz="2000" dirty="0" smtClean="0"/>
              <a:t>Resources</a:t>
            </a:r>
            <a:endParaRPr lang="en-US" sz="2000" dirty="0"/>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pic>
        <p:nvPicPr>
          <p:cNvPr id="9" name="Picture 8"/>
          <p:cNvPicPr>
            <a:picLocks noChangeAspect="1"/>
          </p:cNvPicPr>
          <p:nvPr/>
        </p:nvPicPr>
        <p:blipFill>
          <a:blip r:embed="rId13"/>
          <a:stretch>
            <a:fillRect/>
          </a:stretch>
        </p:blipFill>
        <p:spPr>
          <a:xfrm>
            <a:off x="625508" y="2505170"/>
            <a:ext cx="1695450" cy="1695450"/>
          </a:xfrm>
          <a:prstGeom prst="rect">
            <a:avLst/>
          </a:prstGeom>
        </p:spPr>
      </p:pic>
    </p:spTree>
    <p:extLst>
      <p:ext uri="{BB962C8B-B14F-4D97-AF65-F5344CB8AC3E}">
        <p14:creationId xmlns:p14="http://schemas.microsoft.com/office/powerpoint/2010/main" val="1969543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303029"/>
            <a:ext cx="5562599" cy="1069144"/>
          </a:xfrm>
        </p:spPr>
        <p:txBody>
          <a:bodyPr>
            <a:normAutofit fontScale="92500" lnSpcReduction="10000"/>
          </a:bodyPr>
          <a:lstStyle/>
          <a:p>
            <a:pPr marL="0" indent="0">
              <a:buNone/>
            </a:pPr>
            <a:r>
              <a:rPr lang="en-US" dirty="0" smtClean="0"/>
              <a:t>Identify local groups interested in:</a:t>
            </a:r>
          </a:p>
          <a:p>
            <a:pPr lvl="1"/>
            <a:r>
              <a:rPr lang="en-US" dirty="0" smtClean="0"/>
              <a:t>Student hobbies whether common or uncommon in the US</a:t>
            </a:r>
          </a:p>
        </p:txBody>
      </p:sp>
      <p:sp>
        <p:nvSpPr>
          <p:cNvPr id="3" name="Text Placeholder 2"/>
          <p:cNvSpPr>
            <a:spLocks noGrp="1"/>
          </p:cNvSpPr>
          <p:nvPr>
            <p:ph type="body" sz="quarter" idx="3"/>
          </p:nvPr>
        </p:nvSpPr>
        <p:spPr/>
        <p:txBody>
          <a:bodyPr>
            <a:normAutofit fontScale="85000" lnSpcReduction="20000"/>
          </a:bodyPr>
          <a:lstStyle/>
          <a:p>
            <a:r>
              <a:rPr lang="en-US" dirty="0" smtClean="0"/>
              <a:t>LOCAL SPECIAL INTEREST GROUPS</a:t>
            </a:r>
            <a:endParaRPr lang="en-US" dirty="0"/>
          </a:p>
        </p:txBody>
      </p:sp>
      <p:sp>
        <p:nvSpPr>
          <p:cNvPr id="4" name="Content Placeholder 3"/>
          <p:cNvSpPr>
            <a:spLocks noGrp="1"/>
          </p:cNvSpPr>
          <p:nvPr>
            <p:ph sz="half" idx="10"/>
          </p:nvPr>
        </p:nvSpPr>
        <p:spPr>
          <a:xfrm>
            <a:off x="3124200" y="2825568"/>
            <a:ext cx="5562599" cy="3148512"/>
          </a:xfrm>
        </p:spPr>
        <p:txBody>
          <a:bodyPr>
            <a:normAutofit fontScale="62500" lnSpcReduction="20000"/>
          </a:bodyPr>
          <a:lstStyle/>
          <a:p>
            <a:r>
              <a:rPr lang="en-US" b="1" dirty="0" smtClean="0"/>
              <a:t>Meet </a:t>
            </a:r>
            <a:r>
              <a:rPr lang="en-US" b="1" dirty="0"/>
              <a:t>up Groups </a:t>
            </a:r>
            <a:r>
              <a:rPr lang="en-US" dirty="0">
                <a:hlinkClick r:id="rId3"/>
              </a:rPr>
              <a:t>http://www.meetup.com</a:t>
            </a:r>
            <a:r>
              <a:rPr lang="en-US" dirty="0" smtClean="0">
                <a:hlinkClick r:id="rId3"/>
              </a:rPr>
              <a:t>/</a:t>
            </a:r>
            <a:endParaRPr lang="en-US" dirty="0" smtClean="0"/>
          </a:p>
          <a:p>
            <a:r>
              <a:rPr lang="en-US" b="1" dirty="0" smtClean="0"/>
              <a:t>Folk Dancing</a:t>
            </a:r>
          </a:p>
          <a:p>
            <a:pPr lvl="1"/>
            <a:r>
              <a:rPr lang="en-US" dirty="0">
                <a:hlinkClick r:id="rId4"/>
              </a:rPr>
              <a:t>http://www.stlouisfolkdance.org</a:t>
            </a:r>
            <a:r>
              <a:rPr lang="en-US" dirty="0" smtClean="0">
                <a:hlinkClick r:id="rId4"/>
              </a:rPr>
              <a:t>/</a:t>
            </a:r>
            <a:endParaRPr lang="en-US" dirty="0" smtClean="0"/>
          </a:p>
          <a:p>
            <a:r>
              <a:rPr lang="en-US" b="1" dirty="0" smtClean="0"/>
              <a:t>Knitting</a:t>
            </a:r>
          </a:p>
          <a:p>
            <a:pPr lvl="1"/>
            <a:r>
              <a:rPr lang="en-US" dirty="0">
                <a:hlinkClick r:id="rId5"/>
              </a:rPr>
              <a:t>https://</a:t>
            </a:r>
            <a:r>
              <a:rPr lang="en-US" dirty="0" smtClean="0">
                <a:hlinkClick r:id="rId5"/>
              </a:rPr>
              <a:t>www.lionbrand.com/cgi-bin/lionbrand/charitySearch.cgi?type=club</a:t>
            </a:r>
            <a:endParaRPr lang="en-US" dirty="0" smtClean="0"/>
          </a:p>
          <a:p>
            <a:r>
              <a:rPr lang="en-US" b="1" dirty="0" smtClean="0"/>
              <a:t>Red Cross Volunteers</a:t>
            </a:r>
          </a:p>
          <a:p>
            <a:pPr lvl="1"/>
            <a:r>
              <a:rPr lang="en-US" dirty="0" smtClean="0">
                <a:hlinkClick r:id="rId6"/>
              </a:rPr>
              <a:t>http://www.redcross.org/support/volunteer</a:t>
            </a:r>
            <a:endParaRPr lang="en-US" dirty="0" smtClean="0"/>
          </a:p>
          <a:p>
            <a:r>
              <a:rPr lang="en-US" b="1" dirty="0" smtClean="0"/>
              <a:t>Cricket players</a:t>
            </a:r>
          </a:p>
          <a:p>
            <a:pPr lvl="1"/>
            <a:r>
              <a:rPr lang="en-US" dirty="0">
                <a:hlinkClick r:id="rId7"/>
              </a:rPr>
              <a:t>http://</a:t>
            </a:r>
            <a:r>
              <a:rPr lang="en-US" dirty="0" smtClean="0">
                <a:hlinkClick r:id="rId7"/>
              </a:rPr>
              <a:t>www.michca.org/michca/home.aspx</a:t>
            </a:r>
            <a:endParaRPr lang="en-US" dirty="0" smtClean="0"/>
          </a:p>
          <a:p>
            <a:pPr lvl="1"/>
            <a:r>
              <a:rPr lang="en-US" dirty="0" smtClean="0">
                <a:hlinkClick r:id="rId8"/>
              </a:rPr>
              <a:t>http</a:t>
            </a:r>
            <a:r>
              <a:rPr lang="en-US" dirty="0">
                <a:hlinkClick r:id="rId8"/>
              </a:rPr>
              <a:t>://</a:t>
            </a:r>
            <a:r>
              <a:rPr lang="en-US" dirty="0" smtClean="0">
                <a:hlinkClick r:id="rId8"/>
              </a:rPr>
              <a:t>www.michca.org/michca/Content-Docs/MICHCAorgChart.pdf</a:t>
            </a:r>
            <a:endParaRPr lang="en-US" dirty="0" smtClean="0"/>
          </a:p>
          <a:p>
            <a:pPr lvl="1"/>
            <a:r>
              <a:rPr lang="en-US" dirty="0" smtClean="0">
                <a:hlinkClick r:id="rId9"/>
              </a:rPr>
              <a:t>http</a:t>
            </a:r>
            <a:r>
              <a:rPr lang="en-US" dirty="0">
                <a:hlinkClick r:id="rId9"/>
              </a:rPr>
              <a:t>://</a:t>
            </a:r>
            <a:r>
              <a:rPr lang="en-US" dirty="0" smtClean="0">
                <a:hlinkClick r:id="rId9"/>
              </a:rPr>
              <a:t>detroitcricketleague.org/ContactUs.aspx</a:t>
            </a:r>
            <a:endParaRPr lang="en-US" dirty="0" smtClean="0"/>
          </a:p>
          <a:p>
            <a:pPr lvl="1"/>
            <a:endParaRPr lang="en-US" dirty="0" smtClean="0"/>
          </a:p>
          <a:p>
            <a:pPr lvl="1"/>
            <a:endParaRPr lang="en-US" dirty="0"/>
          </a:p>
          <a:p>
            <a:endParaRPr lang="en-US" dirty="0"/>
          </a:p>
        </p:txBody>
      </p:sp>
      <p:sp>
        <p:nvSpPr>
          <p:cNvPr id="5" name="Text Placeholder 4"/>
          <p:cNvSpPr>
            <a:spLocks noGrp="1"/>
          </p:cNvSpPr>
          <p:nvPr>
            <p:ph type="body" sz="quarter" idx="11"/>
          </p:nvPr>
        </p:nvSpPr>
        <p:spPr>
          <a:xfrm>
            <a:off x="3124200" y="2379226"/>
            <a:ext cx="5562599" cy="446342"/>
          </a:xfrm>
        </p:spPr>
        <p:txBody>
          <a:bodyPr>
            <a:normAutofit/>
          </a:bodyPr>
          <a:lstStyle/>
          <a:p>
            <a:pPr algn="ctr"/>
            <a:r>
              <a:rPr lang="en-US" sz="2000" dirty="0" smtClean="0"/>
              <a:t>Resources</a:t>
            </a:r>
            <a:endParaRPr lang="en-US" sz="2000" dirty="0"/>
          </a:p>
        </p:txBody>
      </p:sp>
      <p:pic>
        <p:nvPicPr>
          <p:cNvPr id="9" name="Picture 8"/>
          <p:cNvPicPr>
            <a:picLocks noChangeAspect="1"/>
          </p:cNvPicPr>
          <p:nvPr/>
        </p:nvPicPr>
        <p:blipFill>
          <a:blip r:embed="rId10"/>
          <a:stretch>
            <a:fillRect/>
          </a:stretch>
        </p:blipFill>
        <p:spPr>
          <a:xfrm>
            <a:off x="625508" y="2505170"/>
            <a:ext cx="1695450" cy="1695450"/>
          </a:xfrm>
          <a:prstGeom prst="rect">
            <a:avLst/>
          </a:prstGeom>
        </p:spPr>
      </p:pic>
      <p:sp>
        <p:nvSpPr>
          <p:cNvPr id="6" name="Title 5"/>
          <p:cNvSpPr>
            <a:spLocks noGrp="1"/>
          </p:cNvSpPr>
          <p:nvPr>
            <p:ph type="title"/>
          </p:nvPr>
        </p:nvSpPr>
        <p:spPr>
          <a:xfrm>
            <a:off x="192163" y="2325189"/>
            <a:ext cx="2562141" cy="1942011"/>
          </a:xfrm>
        </p:spPr>
        <p:txBody>
          <a:bodyPr/>
          <a:lstStyle/>
          <a:p>
            <a:endParaRPr lang="en-US" sz="2400" dirty="0"/>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Tree>
    <p:extLst>
      <p:ext uri="{BB962C8B-B14F-4D97-AF65-F5344CB8AC3E}">
        <p14:creationId xmlns:p14="http://schemas.microsoft.com/office/powerpoint/2010/main" val="3470159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153177"/>
            <a:ext cx="5562599" cy="1906448"/>
          </a:xfrm>
        </p:spPr>
        <p:txBody>
          <a:bodyPr>
            <a:normAutofit fontScale="55000" lnSpcReduction="20000"/>
          </a:bodyPr>
          <a:lstStyle/>
          <a:p>
            <a:r>
              <a:rPr lang="en-US" dirty="0"/>
              <a:t>Identify host families who make community volunteering part of their family </a:t>
            </a:r>
            <a:r>
              <a:rPr lang="en-US" dirty="0" smtClean="0"/>
              <a:t>life.  </a:t>
            </a:r>
          </a:p>
          <a:p>
            <a:endParaRPr lang="en-US" dirty="0" smtClean="0"/>
          </a:p>
          <a:p>
            <a:r>
              <a:rPr lang="en-US" dirty="0" smtClean="0"/>
              <a:t>YES and FLEX students volunteer in the US to:</a:t>
            </a:r>
          </a:p>
          <a:p>
            <a:pPr lvl="1"/>
            <a:r>
              <a:rPr lang="en-US" dirty="0" smtClean="0"/>
              <a:t>learn more about this US cultural norm</a:t>
            </a:r>
          </a:p>
          <a:p>
            <a:pPr lvl="1"/>
            <a:r>
              <a:rPr lang="en-US" dirty="0" smtClean="0"/>
              <a:t>develop volunteer and leadership skills to apply at home </a:t>
            </a:r>
          </a:p>
          <a:p>
            <a:pPr lvl="1"/>
            <a:r>
              <a:rPr lang="en-US" dirty="0" smtClean="0"/>
              <a:t>complete required 20 hours of volunteer service</a:t>
            </a:r>
          </a:p>
          <a:p>
            <a:pPr lvl="1"/>
            <a:r>
              <a:rPr lang="en-US" dirty="0" smtClean="0"/>
              <a:t>complete 100 hours and earn special recognition from the State Department </a:t>
            </a:r>
          </a:p>
        </p:txBody>
      </p:sp>
      <p:sp>
        <p:nvSpPr>
          <p:cNvPr id="3" name="Text Placeholder 2"/>
          <p:cNvSpPr>
            <a:spLocks noGrp="1"/>
          </p:cNvSpPr>
          <p:nvPr>
            <p:ph type="body" sz="quarter" idx="3"/>
          </p:nvPr>
        </p:nvSpPr>
        <p:spPr/>
        <p:txBody>
          <a:bodyPr>
            <a:normAutofit fontScale="85000" lnSpcReduction="20000"/>
          </a:bodyPr>
          <a:lstStyle/>
          <a:p>
            <a:pPr algn="ctr"/>
            <a:r>
              <a:rPr lang="en-US" dirty="0" smtClean="0"/>
              <a:t>VOLUNTEER GROUPS</a:t>
            </a:r>
            <a:endParaRPr lang="en-US" dirty="0"/>
          </a:p>
        </p:txBody>
      </p:sp>
      <p:sp>
        <p:nvSpPr>
          <p:cNvPr id="4" name="Content Placeholder 3"/>
          <p:cNvSpPr>
            <a:spLocks noGrp="1"/>
          </p:cNvSpPr>
          <p:nvPr>
            <p:ph sz="half" idx="10"/>
          </p:nvPr>
        </p:nvSpPr>
        <p:spPr>
          <a:xfrm>
            <a:off x="3124199" y="3505044"/>
            <a:ext cx="5562599" cy="2325149"/>
          </a:xfrm>
        </p:spPr>
        <p:txBody>
          <a:bodyPr>
            <a:normAutofit fontScale="55000" lnSpcReduction="20000"/>
          </a:bodyPr>
          <a:lstStyle/>
          <a:p>
            <a:endParaRPr lang="en-US" dirty="0" smtClean="0"/>
          </a:p>
          <a:p>
            <a:r>
              <a:rPr lang="en-US" dirty="0" smtClean="0"/>
              <a:t>Community sites where prior YFU YES, FLEX, CBYX students volunteered</a:t>
            </a:r>
          </a:p>
          <a:p>
            <a:pPr lvl="1"/>
            <a:r>
              <a:rPr lang="en-US" dirty="0" smtClean="0"/>
              <a:t>Remind them YFU has more student volunteers on the way</a:t>
            </a:r>
          </a:p>
          <a:p>
            <a:pPr lvl="1"/>
            <a:r>
              <a:rPr lang="en-US" dirty="0" smtClean="0"/>
              <a:t>Check with Quality Assurance for IS volunteer history   </a:t>
            </a:r>
            <a:endParaRPr lang="en-US" dirty="0"/>
          </a:p>
          <a:p>
            <a:r>
              <a:rPr lang="en-US" dirty="0" smtClean="0"/>
              <a:t>Local clearinghouse for volunteers </a:t>
            </a:r>
          </a:p>
          <a:p>
            <a:pPr lvl="1"/>
            <a:r>
              <a:rPr lang="en-US" dirty="0" smtClean="0"/>
              <a:t>Ex: </a:t>
            </a:r>
            <a:r>
              <a:rPr lang="en-US" dirty="0" smtClean="0">
                <a:hlinkClick r:id="rId3"/>
              </a:rPr>
              <a:t>http</a:t>
            </a:r>
            <a:r>
              <a:rPr lang="en-US" dirty="0">
                <a:hlinkClick r:id="rId3"/>
              </a:rPr>
              <a:t>://www.montgomeryserves.org</a:t>
            </a:r>
            <a:r>
              <a:rPr lang="en-US" dirty="0" smtClean="0">
                <a:hlinkClick r:id="rId3"/>
              </a:rPr>
              <a:t>/</a:t>
            </a:r>
            <a:endParaRPr lang="en-US" dirty="0" smtClean="0"/>
          </a:p>
          <a:p>
            <a:r>
              <a:rPr lang="en-US" dirty="0" smtClean="0"/>
              <a:t>Meet </a:t>
            </a:r>
            <a:r>
              <a:rPr lang="en-US" dirty="0"/>
              <a:t>up Groups </a:t>
            </a:r>
            <a:r>
              <a:rPr lang="en-US" dirty="0">
                <a:hlinkClick r:id="rId4"/>
              </a:rPr>
              <a:t>http://www.meetup.com</a:t>
            </a:r>
            <a:r>
              <a:rPr lang="en-US" dirty="0" smtClean="0">
                <a:hlinkClick r:id="rId4"/>
              </a:rPr>
              <a:t>/</a:t>
            </a:r>
            <a:endParaRPr lang="en-US" dirty="0" smtClean="0"/>
          </a:p>
          <a:p>
            <a:pPr lvl="1"/>
            <a:r>
              <a:rPr lang="en-US" dirty="0" smtClean="0">
                <a:hlinkClick r:id="rId5"/>
              </a:rPr>
              <a:t>Ex: http</a:t>
            </a:r>
            <a:r>
              <a:rPr lang="en-US" dirty="0">
                <a:hlinkClick r:id="rId5"/>
              </a:rPr>
              <a:t>://www.meetup.com/DCVolunteers</a:t>
            </a:r>
            <a:r>
              <a:rPr lang="en-US" dirty="0" smtClean="0">
                <a:hlinkClick r:id="rId5"/>
              </a:rPr>
              <a:t>/</a:t>
            </a:r>
            <a:endParaRPr lang="en-US" dirty="0" smtClean="0"/>
          </a:p>
          <a:p>
            <a:pPr lvl="1"/>
            <a:r>
              <a:rPr lang="en-US" dirty="0" smtClean="0"/>
              <a:t>EX: </a:t>
            </a:r>
            <a:r>
              <a:rPr lang="en-US" dirty="0" smtClean="0">
                <a:hlinkClick r:id="rId6"/>
              </a:rPr>
              <a:t>http</a:t>
            </a:r>
            <a:r>
              <a:rPr lang="en-US" dirty="0">
                <a:hlinkClick r:id="rId6"/>
              </a:rPr>
              <a:t>://www.meetup.com/volunteer-stl</a:t>
            </a:r>
            <a:r>
              <a:rPr lang="en-US" dirty="0" smtClean="0">
                <a:hlinkClick r:id="rId6"/>
              </a:rPr>
              <a:t>/</a:t>
            </a:r>
            <a:endParaRPr lang="en-US" dirty="0" smtClean="0"/>
          </a:p>
          <a:p>
            <a:pPr lvl="1"/>
            <a:endParaRPr lang="en-US" dirty="0" smtClean="0"/>
          </a:p>
          <a:p>
            <a:pPr lvl="1"/>
            <a:endParaRPr lang="en-US" dirty="0"/>
          </a:p>
          <a:p>
            <a:endParaRPr lang="en-US" dirty="0"/>
          </a:p>
        </p:txBody>
      </p:sp>
      <p:sp>
        <p:nvSpPr>
          <p:cNvPr id="5" name="Text Placeholder 4"/>
          <p:cNvSpPr>
            <a:spLocks noGrp="1"/>
          </p:cNvSpPr>
          <p:nvPr>
            <p:ph type="body" sz="quarter" idx="11"/>
          </p:nvPr>
        </p:nvSpPr>
        <p:spPr>
          <a:xfrm>
            <a:off x="3124200" y="3030747"/>
            <a:ext cx="5562599" cy="446342"/>
          </a:xfrm>
        </p:spPr>
        <p:txBody>
          <a:bodyPr>
            <a:normAutofit/>
          </a:bodyPr>
          <a:lstStyle/>
          <a:p>
            <a:pPr algn="ctr"/>
            <a:r>
              <a:rPr lang="en-US" sz="2000" dirty="0" smtClean="0"/>
              <a:t>Resources</a:t>
            </a:r>
            <a:endParaRPr lang="en-US" sz="2000" dirty="0"/>
          </a:p>
        </p:txBody>
      </p:sp>
      <p:pic>
        <p:nvPicPr>
          <p:cNvPr id="12" name="Picture 11"/>
          <p:cNvPicPr>
            <a:picLocks noChangeAspect="1"/>
          </p:cNvPicPr>
          <p:nvPr/>
        </p:nvPicPr>
        <p:blipFill>
          <a:blip r:embed="rId7"/>
          <a:stretch>
            <a:fillRect/>
          </a:stretch>
        </p:blipFill>
        <p:spPr>
          <a:xfrm>
            <a:off x="625508" y="2361751"/>
            <a:ext cx="1695450" cy="1695450"/>
          </a:xfrm>
          <a:prstGeom prst="rect">
            <a:avLst/>
          </a:prstGeom>
        </p:spPr>
      </p:pic>
      <p:sp>
        <p:nvSpPr>
          <p:cNvPr id="6" name="Title 5"/>
          <p:cNvSpPr>
            <a:spLocks noGrp="1"/>
          </p:cNvSpPr>
          <p:nvPr>
            <p:ph type="title"/>
          </p:nvPr>
        </p:nvSpPr>
        <p:spPr>
          <a:xfrm>
            <a:off x="192163" y="4829451"/>
            <a:ext cx="2562141" cy="79899"/>
          </a:xfrm>
        </p:spPr>
        <p:txBody>
          <a:bodyPr/>
          <a:lstStyle/>
          <a:p>
            <a:endParaRPr lang="en-US" sz="2400"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Tree>
    <p:extLst>
      <p:ext uri="{BB962C8B-B14F-4D97-AF65-F5344CB8AC3E}">
        <p14:creationId xmlns:p14="http://schemas.microsoft.com/office/powerpoint/2010/main" val="2360245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85000" lnSpcReduction="10000"/>
          </a:bodyPr>
          <a:lstStyle/>
          <a:p>
            <a:pPr marL="457200" lvl="1" indent="0">
              <a:buNone/>
            </a:pPr>
            <a:r>
              <a:rPr lang="en-US" sz="1400" dirty="0" smtClean="0"/>
              <a:t>Lions Club International </a:t>
            </a:r>
            <a:r>
              <a:rPr lang="en-US" sz="1400" dirty="0" smtClean="0">
                <a:hlinkClick r:id="rId3"/>
              </a:rPr>
              <a:t>http</a:t>
            </a:r>
            <a:r>
              <a:rPr lang="en-US" sz="1400" dirty="0">
                <a:hlinkClick r:id="rId3"/>
              </a:rPr>
              <a:t>://</a:t>
            </a:r>
            <a:r>
              <a:rPr lang="en-US" sz="1400" dirty="0" smtClean="0">
                <a:hlinkClick r:id="rId3"/>
              </a:rPr>
              <a:t>www.lionsclubs.org/EN/index.php</a:t>
            </a:r>
            <a:endParaRPr lang="en-US" sz="1400" dirty="0" smtClean="0"/>
          </a:p>
          <a:p>
            <a:pPr marL="457200" lvl="1" indent="0">
              <a:buNone/>
            </a:pPr>
            <a:r>
              <a:rPr lang="en-US" sz="1400" dirty="0"/>
              <a:t>Kiwanis International </a:t>
            </a:r>
            <a:r>
              <a:rPr lang="en-US" sz="1400" dirty="0">
                <a:hlinkClick r:id="rId4"/>
              </a:rPr>
              <a:t>http://www.kiwanis.org</a:t>
            </a:r>
            <a:r>
              <a:rPr lang="en-US" sz="1400" dirty="0" smtClean="0">
                <a:hlinkClick r:id="rId4"/>
              </a:rPr>
              <a:t>/</a:t>
            </a:r>
            <a:endParaRPr lang="en-US" sz="1400" dirty="0" smtClean="0"/>
          </a:p>
          <a:p>
            <a:pPr marL="457200" lvl="1" indent="0">
              <a:buNone/>
            </a:pPr>
            <a:r>
              <a:rPr lang="en-US" sz="1400" dirty="0" smtClean="0"/>
              <a:t>Knights </a:t>
            </a:r>
            <a:r>
              <a:rPr lang="en-US" sz="1400" dirty="0"/>
              <a:t>of Columbus </a:t>
            </a:r>
            <a:r>
              <a:rPr lang="en-US" sz="1400" dirty="0">
                <a:hlinkClick r:id="rId5"/>
              </a:rPr>
              <a:t>http://www.kofc.org/un/en</a:t>
            </a:r>
            <a:r>
              <a:rPr lang="en-US" sz="1400" dirty="0" smtClean="0">
                <a:hlinkClick r:id="rId5"/>
              </a:rPr>
              <a:t>/</a:t>
            </a:r>
            <a:endParaRPr lang="en-US" sz="1400" dirty="0" smtClean="0"/>
          </a:p>
          <a:p>
            <a:pPr marL="457200" lvl="1" indent="0">
              <a:buNone/>
            </a:pPr>
            <a:r>
              <a:rPr lang="en-US" sz="1400" dirty="0" smtClean="0"/>
              <a:t>The Benevolent and Protective </a:t>
            </a:r>
            <a:r>
              <a:rPr lang="en-US" sz="1400" dirty="0"/>
              <a:t>Order of Elks </a:t>
            </a:r>
            <a:r>
              <a:rPr lang="en-US" sz="1400" dirty="0">
                <a:hlinkClick r:id="rId6"/>
              </a:rPr>
              <a:t>http://www.elks.org</a:t>
            </a:r>
            <a:r>
              <a:rPr lang="en-US" sz="1400" dirty="0" smtClean="0">
                <a:hlinkClick r:id="rId6"/>
              </a:rPr>
              <a:t>/</a:t>
            </a:r>
            <a:endParaRPr lang="en-US" sz="1400" dirty="0" smtClean="0"/>
          </a:p>
          <a:p>
            <a:pPr marL="457200" lvl="1" indent="0">
              <a:buNone/>
            </a:pPr>
            <a:r>
              <a:rPr lang="en-US" sz="1400" dirty="0"/>
              <a:t>Moose International </a:t>
            </a:r>
            <a:r>
              <a:rPr lang="en-US" sz="1400" dirty="0">
                <a:hlinkClick r:id="rId7"/>
              </a:rPr>
              <a:t>http://www.mooseintl.org</a:t>
            </a:r>
            <a:r>
              <a:rPr lang="en-US" sz="1400" dirty="0" smtClean="0">
                <a:hlinkClick r:id="rId7"/>
              </a:rPr>
              <a:t>/</a:t>
            </a:r>
            <a:endParaRPr lang="en-US" sz="1400" dirty="0" smtClean="0"/>
          </a:p>
          <a:p>
            <a:pPr marL="457200" lvl="1" indent="0">
              <a:buNone/>
            </a:pPr>
            <a:r>
              <a:rPr lang="en-US" sz="1400" dirty="0" smtClean="0"/>
              <a:t>Academic Boosters (Local High School)</a:t>
            </a:r>
          </a:p>
          <a:p>
            <a:pPr marL="457200" lvl="1" indent="0">
              <a:buNone/>
            </a:pPr>
            <a:r>
              <a:rPr lang="en-US" sz="1400" dirty="0" smtClean="0"/>
              <a:t>Athletic Boosters (Local High School)</a:t>
            </a:r>
          </a:p>
          <a:p>
            <a:pPr marL="457200" lvl="1" indent="0">
              <a:buNone/>
            </a:pPr>
            <a:endParaRPr lang="en-US" sz="1200" dirty="0" smtClean="0"/>
          </a:p>
          <a:p>
            <a:pPr marL="457200" lvl="1" indent="0">
              <a:buNone/>
            </a:pPr>
            <a:endParaRPr lang="en-US" sz="1200" dirty="0"/>
          </a:p>
        </p:txBody>
      </p:sp>
      <p:sp>
        <p:nvSpPr>
          <p:cNvPr id="3" name="Text Placeholder 2"/>
          <p:cNvSpPr>
            <a:spLocks noGrp="1"/>
          </p:cNvSpPr>
          <p:nvPr>
            <p:ph type="body" sz="quarter" idx="3"/>
          </p:nvPr>
        </p:nvSpPr>
        <p:spPr/>
        <p:txBody>
          <a:bodyPr>
            <a:normAutofit fontScale="92500" lnSpcReduction="20000"/>
          </a:bodyPr>
          <a:lstStyle/>
          <a:p>
            <a:r>
              <a:rPr lang="en-US" dirty="0" smtClean="0"/>
              <a:t>SERVICE GROUP EXAMPLES</a:t>
            </a:r>
            <a:endParaRPr lang="en-US" dirty="0"/>
          </a:p>
        </p:txBody>
      </p:sp>
      <p:sp>
        <p:nvSpPr>
          <p:cNvPr id="4" name="Content Placeholder 3"/>
          <p:cNvSpPr>
            <a:spLocks noGrp="1"/>
          </p:cNvSpPr>
          <p:nvPr>
            <p:ph sz="half" idx="10"/>
          </p:nvPr>
        </p:nvSpPr>
        <p:spPr/>
        <p:txBody>
          <a:bodyPr>
            <a:normAutofit/>
          </a:bodyPr>
          <a:lstStyle/>
          <a:p>
            <a:pPr marL="0" indent="0">
              <a:buNone/>
            </a:pPr>
            <a:r>
              <a:rPr lang="en-US" sz="1300" dirty="0" smtClean="0"/>
              <a:t>	Key </a:t>
            </a:r>
            <a:r>
              <a:rPr lang="en-US" sz="1300" dirty="0"/>
              <a:t>Club International </a:t>
            </a:r>
            <a:r>
              <a:rPr lang="en-US" sz="1300" dirty="0">
                <a:hlinkClick r:id="rId8"/>
              </a:rPr>
              <a:t>http://</a:t>
            </a:r>
            <a:r>
              <a:rPr lang="en-US" sz="1300" dirty="0" smtClean="0">
                <a:hlinkClick r:id="rId8"/>
              </a:rPr>
              <a:t>www.keyclub.org/home.aspx</a:t>
            </a:r>
            <a:endParaRPr lang="en-US" sz="1300" dirty="0" smtClean="0"/>
          </a:p>
          <a:p>
            <a:pPr lvl="1"/>
            <a:r>
              <a:rPr lang="en-US" sz="1300" dirty="0" smtClean="0"/>
              <a:t>Community service group</a:t>
            </a:r>
            <a:endParaRPr lang="en-US" sz="1300" dirty="0"/>
          </a:p>
          <a:p>
            <a:pPr marL="457200" lvl="1" indent="0">
              <a:buNone/>
            </a:pPr>
            <a:r>
              <a:rPr lang="en-US" sz="1300" dirty="0" smtClean="0"/>
              <a:t>Sports Teams</a:t>
            </a:r>
          </a:p>
          <a:p>
            <a:pPr marL="457200" lvl="1" indent="0">
              <a:buNone/>
            </a:pPr>
            <a:r>
              <a:rPr lang="en-US" sz="1300" dirty="0" smtClean="0"/>
              <a:t>Music Groups</a:t>
            </a:r>
          </a:p>
          <a:p>
            <a:pPr marL="457200" lvl="1" indent="0">
              <a:buNone/>
            </a:pPr>
            <a:r>
              <a:rPr lang="en-US" sz="1300" dirty="0" smtClean="0"/>
              <a:t>Foreign Language Clubs</a:t>
            </a:r>
          </a:p>
        </p:txBody>
      </p:sp>
      <p:sp>
        <p:nvSpPr>
          <p:cNvPr id="5" name="Text Placeholder 4"/>
          <p:cNvSpPr>
            <a:spLocks noGrp="1"/>
          </p:cNvSpPr>
          <p:nvPr>
            <p:ph type="body" sz="quarter" idx="11"/>
          </p:nvPr>
        </p:nvSpPr>
        <p:spPr/>
        <p:txBody>
          <a:bodyPr>
            <a:normAutofit fontScale="92500" lnSpcReduction="20000"/>
          </a:bodyPr>
          <a:lstStyle/>
          <a:p>
            <a:r>
              <a:rPr lang="en-US" dirty="0" smtClean="0"/>
              <a:t>STUDENT GROUPS</a:t>
            </a:r>
            <a:endParaRPr lang="en-US" dirty="0"/>
          </a:p>
        </p:txBody>
      </p:sp>
      <p:pic>
        <p:nvPicPr>
          <p:cNvPr id="7" name="Picture 6"/>
          <p:cNvPicPr>
            <a:picLocks noChangeAspect="1"/>
          </p:cNvPicPr>
          <p:nvPr/>
        </p:nvPicPr>
        <p:blipFill>
          <a:blip r:embed="rId9"/>
          <a:stretch>
            <a:fillRect/>
          </a:stretch>
        </p:blipFill>
        <p:spPr>
          <a:xfrm rot="21096046">
            <a:off x="279032" y="2699062"/>
            <a:ext cx="2275285" cy="1182046"/>
          </a:xfrm>
          <a:prstGeom prst="rect">
            <a:avLst/>
          </a:prstGeom>
        </p:spPr>
      </p:pic>
      <p:sp>
        <p:nvSpPr>
          <p:cNvPr id="6" name="Title 5"/>
          <p:cNvSpPr>
            <a:spLocks noGrp="1"/>
          </p:cNvSpPr>
          <p:nvPr>
            <p:ph type="title"/>
          </p:nvPr>
        </p:nvSpPr>
        <p:spPr>
          <a:xfrm>
            <a:off x="271306" y="1109610"/>
            <a:ext cx="45719" cy="74954"/>
          </a:xfrm>
        </p:spPr>
        <p:txBody>
          <a:bodyPr/>
          <a:lstStyle/>
          <a:p>
            <a:endParaRPr lang="en-US" dirty="0"/>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4200" y="6247657"/>
            <a:ext cx="476410" cy="476410"/>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90241" y="6336539"/>
            <a:ext cx="476410" cy="298645"/>
          </a:xfrm>
          <a:prstGeom prst="rect">
            <a:avLst/>
          </a:prstGeom>
        </p:spPr>
      </p:pic>
    </p:spTree>
    <p:extLst>
      <p:ext uri="{BB962C8B-B14F-4D97-AF65-F5344CB8AC3E}">
        <p14:creationId xmlns:p14="http://schemas.microsoft.com/office/powerpoint/2010/main" val="610562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303028"/>
            <a:ext cx="5562599" cy="2352790"/>
          </a:xfrm>
        </p:spPr>
        <p:txBody>
          <a:bodyPr>
            <a:normAutofit fontScale="92500" lnSpcReduction="10000"/>
          </a:bodyPr>
          <a:lstStyle/>
          <a:p>
            <a:pPr marL="0" indent="0">
              <a:buNone/>
            </a:pPr>
            <a:r>
              <a:rPr lang="en-US" dirty="0" smtClean="0"/>
              <a:t>Find host families where they eat and shop.  Match students with businesses featuring their region/country.  Ask restaurants and shops to post YFU: </a:t>
            </a:r>
          </a:p>
          <a:p>
            <a:r>
              <a:rPr lang="en-US" dirty="0" smtClean="0"/>
              <a:t>flyer about YES/FLEX program</a:t>
            </a:r>
          </a:p>
          <a:p>
            <a:r>
              <a:rPr lang="en-US" dirty="0" smtClean="0"/>
              <a:t>table topper featuring YES/FLEX students whose culture </a:t>
            </a:r>
          </a:p>
        </p:txBody>
      </p:sp>
      <p:sp>
        <p:nvSpPr>
          <p:cNvPr id="3" name="Text Placeholder 2"/>
          <p:cNvSpPr>
            <a:spLocks noGrp="1"/>
          </p:cNvSpPr>
          <p:nvPr>
            <p:ph type="body" sz="quarter" idx="3"/>
          </p:nvPr>
        </p:nvSpPr>
        <p:spPr/>
        <p:txBody>
          <a:bodyPr>
            <a:normAutofit fontScale="85000" lnSpcReduction="20000"/>
          </a:bodyPr>
          <a:lstStyle/>
          <a:p>
            <a:pPr algn="ctr"/>
            <a:r>
              <a:rPr lang="en-US" dirty="0" smtClean="0"/>
              <a:t>ETHNIC RESTAURANTS/SHOPS</a:t>
            </a:r>
            <a:endParaRPr lang="en-US" dirty="0"/>
          </a:p>
        </p:txBody>
      </p:sp>
      <p:sp>
        <p:nvSpPr>
          <p:cNvPr id="4" name="Content Placeholder 3"/>
          <p:cNvSpPr>
            <a:spLocks noGrp="1"/>
          </p:cNvSpPr>
          <p:nvPr>
            <p:ph sz="half" idx="10"/>
          </p:nvPr>
        </p:nvSpPr>
        <p:spPr>
          <a:xfrm>
            <a:off x="2990361" y="3955521"/>
            <a:ext cx="5562599" cy="1992433"/>
          </a:xfrm>
        </p:spPr>
        <p:txBody>
          <a:bodyPr>
            <a:normAutofit fontScale="92500"/>
          </a:bodyPr>
          <a:lstStyle/>
          <a:p>
            <a:r>
              <a:rPr lang="en-US" dirty="0" smtClean="0"/>
              <a:t>Ethnic food markets</a:t>
            </a:r>
          </a:p>
          <a:p>
            <a:r>
              <a:rPr lang="en-US" dirty="0" smtClean="0"/>
              <a:t>Local restaurants/cafes </a:t>
            </a:r>
          </a:p>
          <a:p>
            <a:r>
              <a:rPr lang="en-US" dirty="0" smtClean="0"/>
              <a:t>Shops </a:t>
            </a:r>
          </a:p>
          <a:p>
            <a:pPr lvl="1"/>
            <a:r>
              <a:rPr lang="en-US" dirty="0">
                <a:hlinkClick r:id="rId3"/>
              </a:rPr>
              <a:t>http://</a:t>
            </a:r>
            <a:r>
              <a:rPr lang="en-US" dirty="0" smtClean="0">
                <a:hlinkClick r:id="rId3"/>
              </a:rPr>
              <a:t>www.tenthousandvillages.com/store-locator/application</a:t>
            </a:r>
            <a:endParaRPr lang="en-US" dirty="0" smtClean="0"/>
          </a:p>
          <a:p>
            <a:pPr lvl="1"/>
            <a:endParaRPr lang="en-US" dirty="0" smtClean="0"/>
          </a:p>
          <a:p>
            <a:pPr lvl="1"/>
            <a:endParaRPr lang="en-US" dirty="0"/>
          </a:p>
          <a:p>
            <a:endParaRPr lang="en-US" dirty="0"/>
          </a:p>
        </p:txBody>
      </p:sp>
      <p:sp>
        <p:nvSpPr>
          <p:cNvPr id="5" name="Text Placeholder 4"/>
          <p:cNvSpPr>
            <a:spLocks noGrp="1"/>
          </p:cNvSpPr>
          <p:nvPr>
            <p:ph type="body" sz="quarter" idx="11"/>
          </p:nvPr>
        </p:nvSpPr>
        <p:spPr>
          <a:xfrm>
            <a:off x="2990361" y="3631820"/>
            <a:ext cx="5562599" cy="446342"/>
          </a:xfrm>
        </p:spPr>
        <p:txBody>
          <a:bodyPr>
            <a:normAutofit/>
          </a:bodyPr>
          <a:lstStyle/>
          <a:p>
            <a:pPr algn="ctr"/>
            <a:r>
              <a:rPr lang="en-US" sz="2000" dirty="0" smtClean="0"/>
              <a:t>Resources</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pic>
        <p:nvPicPr>
          <p:cNvPr id="13" name="Picture 12"/>
          <p:cNvPicPr>
            <a:picLocks noChangeAspect="1"/>
          </p:cNvPicPr>
          <p:nvPr/>
        </p:nvPicPr>
        <p:blipFill>
          <a:blip r:embed="rId6"/>
          <a:stretch>
            <a:fillRect/>
          </a:stretch>
        </p:blipFill>
        <p:spPr>
          <a:xfrm>
            <a:off x="625508" y="2505170"/>
            <a:ext cx="1695450" cy="1695450"/>
          </a:xfrm>
          <a:prstGeom prst="rect">
            <a:avLst/>
          </a:prstGeom>
        </p:spPr>
      </p:pic>
    </p:spTree>
    <p:extLst>
      <p:ext uri="{BB962C8B-B14F-4D97-AF65-F5344CB8AC3E}">
        <p14:creationId xmlns:p14="http://schemas.microsoft.com/office/powerpoint/2010/main" val="839191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199" y="1109610"/>
            <a:ext cx="5562599" cy="2871134"/>
          </a:xfrm>
        </p:spPr>
        <p:txBody>
          <a:bodyPr>
            <a:normAutofit fontScale="55000" lnSpcReduction="20000"/>
          </a:bodyPr>
          <a:lstStyle/>
          <a:p>
            <a:pPr marL="0" indent="0">
              <a:buNone/>
            </a:pPr>
            <a:r>
              <a:rPr lang="en-US" dirty="0" smtClean="0"/>
              <a:t>Some host families decide to host for reasons which are serendipity or coincidental.  Know your student files to help families find those reasons to host.  </a:t>
            </a:r>
          </a:p>
          <a:p>
            <a:pPr marL="0" indent="0">
              <a:buNone/>
            </a:pPr>
            <a:endParaRPr lang="en-US" dirty="0" smtClean="0"/>
          </a:p>
          <a:p>
            <a:pPr marL="0" indent="0">
              <a:buNone/>
            </a:pPr>
            <a:r>
              <a:rPr lang="en-US" dirty="0" smtClean="0"/>
              <a:t>Field Directors report families are hosting a YES or FLEX student because student’s…..:   </a:t>
            </a:r>
          </a:p>
          <a:p>
            <a:pPr marL="0" indent="0">
              <a:buNone/>
            </a:pPr>
            <a:endParaRPr lang="en-US" dirty="0" smtClean="0"/>
          </a:p>
          <a:p>
            <a:r>
              <a:rPr lang="en-US" dirty="0" smtClean="0"/>
              <a:t>birth date matches another family member</a:t>
            </a:r>
          </a:p>
          <a:p>
            <a:r>
              <a:rPr lang="en-US" dirty="0" smtClean="0"/>
              <a:t>daily routine is so different – “fetches water for the village”</a:t>
            </a:r>
          </a:p>
          <a:p>
            <a:r>
              <a:rPr lang="en-US" dirty="0" smtClean="0"/>
              <a:t>HF letter and culture values family life</a:t>
            </a:r>
          </a:p>
          <a:p>
            <a:r>
              <a:rPr lang="en-US" dirty="0"/>
              <a:t>name is the same as a family member </a:t>
            </a:r>
          </a:p>
          <a:p>
            <a:r>
              <a:rPr lang="en-US" dirty="0" smtClean="0"/>
              <a:t>country is totally new and unknown to HF ….use YES country stories </a:t>
            </a:r>
            <a:r>
              <a:rPr lang="en-US" dirty="0"/>
              <a:t>to inspire: </a:t>
            </a:r>
            <a:r>
              <a:rPr lang="en-US" dirty="0">
                <a:hlinkClick r:id="rId3"/>
              </a:rPr>
              <a:t>http://www.yesprograms.org</a:t>
            </a:r>
            <a:r>
              <a:rPr lang="en-US" dirty="0" smtClean="0">
                <a:hlinkClick r:id="rId3"/>
              </a:rPr>
              <a:t>/</a:t>
            </a:r>
            <a:endParaRPr lang="en-US" dirty="0" smtClean="0"/>
          </a:p>
          <a:p>
            <a:r>
              <a:rPr lang="en-US" dirty="0" smtClean="0"/>
              <a:t>profile photo captured their heart (if you need a replacement photo – let us know)  </a:t>
            </a:r>
          </a:p>
        </p:txBody>
      </p:sp>
      <p:sp>
        <p:nvSpPr>
          <p:cNvPr id="3" name="Text Placeholder 2"/>
          <p:cNvSpPr>
            <a:spLocks noGrp="1"/>
          </p:cNvSpPr>
          <p:nvPr>
            <p:ph type="body" sz="quarter" idx="3"/>
          </p:nvPr>
        </p:nvSpPr>
        <p:spPr/>
        <p:txBody>
          <a:bodyPr>
            <a:normAutofit fontScale="70000" lnSpcReduction="20000"/>
          </a:bodyPr>
          <a:lstStyle/>
          <a:p>
            <a:r>
              <a:rPr lang="en-US" dirty="0" smtClean="0"/>
              <a:t>UNEXPECTED FACTORS INSPIRE HOSTING</a:t>
            </a:r>
            <a:endParaRPr lang="en-US" dirty="0"/>
          </a:p>
        </p:txBody>
      </p:sp>
      <p:sp>
        <p:nvSpPr>
          <p:cNvPr id="4" name="Content Placeholder 3"/>
          <p:cNvSpPr>
            <a:spLocks noGrp="1"/>
          </p:cNvSpPr>
          <p:nvPr>
            <p:ph sz="half" idx="10"/>
          </p:nvPr>
        </p:nvSpPr>
        <p:spPr>
          <a:xfrm>
            <a:off x="2990361" y="4371703"/>
            <a:ext cx="5562599" cy="1323703"/>
          </a:xfrm>
        </p:spPr>
        <p:txBody>
          <a:bodyPr>
            <a:normAutofit fontScale="85000" lnSpcReduction="20000"/>
          </a:bodyPr>
          <a:lstStyle/>
          <a:p>
            <a:r>
              <a:rPr lang="en-US" dirty="0" smtClean="0"/>
              <a:t>HF application</a:t>
            </a:r>
          </a:p>
          <a:p>
            <a:r>
              <a:rPr lang="en-US" dirty="0" smtClean="0"/>
              <a:t>Student application</a:t>
            </a:r>
          </a:p>
          <a:p>
            <a:r>
              <a:rPr lang="en-US" dirty="0" smtClean="0"/>
              <a:t>Student letter to HF </a:t>
            </a:r>
          </a:p>
          <a:p>
            <a:r>
              <a:rPr lang="en-US" dirty="0" smtClean="0"/>
              <a:t>Photos</a:t>
            </a:r>
          </a:p>
          <a:p>
            <a:pPr lvl="1"/>
            <a:endParaRPr lang="en-US" dirty="0" smtClean="0"/>
          </a:p>
          <a:p>
            <a:pPr lvl="1"/>
            <a:endParaRPr lang="en-US" dirty="0"/>
          </a:p>
          <a:p>
            <a:endParaRPr lang="en-US" dirty="0"/>
          </a:p>
        </p:txBody>
      </p:sp>
      <p:sp>
        <p:nvSpPr>
          <p:cNvPr id="5" name="Text Placeholder 4"/>
          <p:cNvSpPr>
            <a:spLocks noGrp="1"/>
          </p:cNvSpPr>
          <p:nvPr>
            <p:ph type="body" sz="quarter" idx="11"/>
          </p:nvPr>
        </p:nvSpPr>
        <p:spPr>
          <a:xfrm>
            <a:off x="2990361" y="3866249"/>
            <a:ext cx="5562599" cy="446342"/>
          </a:xfrm>
        </p:spPr>
        <p:txBody>
          <a:bodyPr>
            <a:normAutofit/>
          </a:bodyPr>
          <a:lstStyle/>
          <a:p>
            <a:pPr algn="ctr"/>
            <a:r>
              <a:rPr lang="en-US" sz="2000" dirty="0" smtClean="0"/>
              <a:t>Resources</a:t>
            </a:r>
            <a:endParaRPr lang="en-US" sz="2000" dirty="0"/>
          </a:p>
        </p:txBody>
      </p:sp>
      <p:pic>
        <p:nvPicPr>
          <p:cNvPr id="9" name="Picture 8"/>
          <p:cNvPicPr>
            <a:picLocks noChangeAspect="1"/>
          </p:cNvPicPr>
          <p:nvPr/>
        </p:nvPicPr>
        <p:blipFill>
          <a:blip r:embed="rId4"/>
          <a:stretch>
            <a:fillRect/>
          </a:stretch>
        </p:blipFill>
        <p:spPr>
          <a:xfrm>
            <a:off x="625508" y="2505170"/>
            <a:ext cx="1695450" cy="16954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Tree>
    <p:extLst>
      <p:ext uri="{BB962C8B-B14F-4D97-AF65-F5344CB8AC3E}">
        <p14:creationId xmlns:p14="http://schemas.microsoft.com/office/powerpoint/2010/main" val="167622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199" y="1109609"/>
            <a:ext cx="5562599" cy="3618223"/>
          </a:xfrm>
        </p:spPr>
        <p:txBody>
          <a:bodyPr>
            <a:normAutofit fontScale="92500" lnSpcReduction="10000"/>
          </a:bodyPr>
          <a:lstStyle/>
          <a:p>
            <a:endParaRPr lang="en-US" sz="800" dirty="0"/>
          </a:p>
          <a:p>
            <a:r>
              <a:rPr lang="en-US" sz="1050" i="1" dirty="0" smtClean="0"/>
              <a:t>“</a:t>
            </a:r>
            <a:r>
              <a:rPr lang="en-US" sz="1050" i="1" dirty="0"/>
              <a:t>I would have never imagined that in this whole wide world a single person that had belonged somewhere forever, could find another place to call HOME.” </a:t>
            </a:r>
            <a:r>
              <a:rPr lang="en-US" sz="1050" dirty="0"/>
              <a:t>Sindi from Albania </a:t>
            </a:r>
            <a:endParaRPr lang="en-US" sz="1050" dirty="0" smtClean="0"/>
          </a:p>
          <a:p>
            <a:endParaRPr lang="en-US" sz="1050" dirty="0"/>
          </a:p>
          <a:p>
            <a:r>
              <a:rPr lang="en-US" sz="1050" i="1" dirty="0"/>
              <a:t>“This program has literally changed my life. It changed the way I look at the world. </a:t>
            </a:r>
            <a:r>
              <a:rPr lang="en-US" sz="1050" i="1" dirty="0" smtClean="0"/>
              <a:t>It helped </a:t>
            </a:r>
            <a:r>
              <a:rPr lang="en-US" sz="1050" i="1" dirty="0"/>
              <a:t>me find my true self. I had a family before starting my exchange year, but now it grew a lot bigger because I sure consider many people here as my family and they consider as one of theirs.” </a:t>
            </a:r>
            <a:r>
              <a:rPr lang="en-US" sz="1050" dirty="0"/>
              <a:t>Abdul Moeed from Pakistan</a:t>
            </a:r>
          </a:p>
          <a:p>
            <a:endParaRPr lang="en-US" sz="1050" i="1" dirty="0" smtClean="0"/>
          </a:p>
          <a:p>
            <a:r>
              <a:rPr lang="en-US" sz="1050" i="1" dirty="0" smtClean="0"/>
              <a:t>This </a:t>
            </a:r>
            <a:r>
              <a:rPr lang="en-US" sz="1050" i="1" dirty="0"/>
              <a:t>was the best year of my life. I had a lot to learn. I had hard times, emotional times, challenges but with the support of my family, we went through them together especially my host mom was a big part my year, she is incredible. I cannot thank her enough. I will just love her forever. My host grandma is my best buddy she is just so awesome, loving, caring, treated me as her own. All the thanks is to YES, for giving me another family, a family that will always have a big part in my heart.” </a:t>
            </a:r>
            <a:r>
              <a:rPr lang="en-US" sz="1050" dirty="0"/>
              <a:t>Rose from Tanzania </a:t>
            </a:r>
            <a:endParaRPr lang="en-US" sz="1050" dirty="0" smtClean="0"/>
          </a:p>
          <a:p>
            <a:endParaRPr lang="en-US" sz="1050" dirty="0" smtClean="0"/>
          </a:p>
          <a:p>
            <a:r>
              <a:rPr lang="en-US" sz="1050" i="1" dirty="0"/>
              <a:t>“I have joined in many volunteering activities that I did not get an exposure to back at home. I feel very happy and delighted now because I have helped a lot of people by volunteering. Just to hear two words of "Thank You" from someone you have helped and to see the smile on their face is gratifying.”  </a:t>
            </a:r>
            <a:r>
              <a:rPr lang="en-US" sz="1050" dirty="0"/>
              <a:t>Khesveny from Qatar</a:t>
            </a:r>
          </a:p>
          <a:p>
            <a:endParaRPr lang="en-US" sz="800" dirty="0"/>
          </a:p>
        </p:txBody>
      </p:sp>
      <p:sp>
        <p:nvSpPr>
          <p:cNvPr id="3" name="Text Placeholder 2"/>
          <p:cNvSpPr>
            <a:spLocks noGrp="1"/>
          </p:cNvSpPr>
          <p:nvPr>
            <p:ph type="body" sz="quarter" idx="3"/>
          </p:nvPr>
        </p:nvSpPr>
        <p:spPr/>
        <p:txBody>
          <a:bodyPr>
            <a:normAutofit fontScale="77500" lnSpcReduction="20000"/>
          </a:bodyPr>
          <a:lstStyle/>
          <a:p>
            <a:pPr algn="ctr"/>
            <a:r>
              <a:rPr lang="en-US" dirty="0" smtClean="0"/>
              <a:t>YES/FLEX STUDENTS’ WORDS INSPIRE</a:t>
            </a:r>
            <a:endParaRPr lang="en-US" dirty="0"/>
          </a:p>
        </p:txBody>
      </p:sp>
      <p:sp>
        <p:nvSpPr>
          <p:cNvPr id="4" name="Content Placeholder 3"/>
          <p:cNvSpPr>
            <a:spLocks noGrp="1"/>
          </p:cNvSpPr>
          <p:nvPr>
            <p:ph sz="half" idx="10"/>
          </p:nvPr>
        </p:nvSpPr>
        <p:spPr>
          <a:xfrm>
            <a:off x="2990361" y="5059680"/>
            <a:ext cx="5562599" cy="856130"/>
          </a:xfrm>
        </p:spPr>
        <p:txBody>
          <a:bodyPr>
            <a:normAutofit fontScale="55000" lnSpcReduction="20000"/>
          </a:bodyPr>
          <a:lstStyle/>
          <a:p>
            <a:pPr marL="0" indent="0">
              <a:buNone/>
            </a:pPr>
            <a:r>
              <a:rPr lang="en-US" dirty="0" smtClean="0"/>
              <a:t>Ask Quality Assurance staff for country specific quotes from </a:t>
            </a:r>
          </a:p>
          <a:p>
            <a:r>
              <a:rPr lang="en-US" dirty="0" smtClean="0"/>
              <a:t>Student impact stories on YES Programs Website </a:t>
            </a:r>
            <a:r>
              <a:rPr lang="en-US" dirty="0">
                <a:hlinkClick r:id="rId3"/>
              </a:rPr>
              <a:t>http://</a:t>
            </a:r>
            <a:r>
              <a:rPr lang="en-US" dirty="0" smtClean="0">
                <a:hlinkClick r:id="rId3"/>
              </a:rPr>
              <a:t>www.yesprograms.org/countries</a:t>
            </a:r>
            <a:endParaRPr lang="en-US" dirty="0" smtClean="0"/>
          </a:p>
          <a:p>
            <a:r>
              <a:rPr lang="en-US" dirty="0" smtClean="0"/>
              <a:t>Student monthly surveys for YFU </a:t>
            </a:r>
          </a:p>
          <a:p>
            <a:pPr lvl="1"/>
            <a:endParaRPr lang="en-US" dirty="0" smtClean="0"/>
          </a:p>
          <a:p>
            <a:pPr lvl="1"/>
            <a:endParaRPr lang="en-US" dirty="0"/>
          </a:p>
          <a:p>
            <a:endParaRPr lang="en-US" dirty="0"/>
          </a:p>
        </p:txBody>
      </p:sp>
      <p:sp>
        <p:nvSpPr>
          <p:cNvPr id="5" name="Text Placeholder 4"/>
          <p:cNvSpPr>
            <a:spLocks noGrp="1"/>
          </p:cNvSpPr>
          <p:nvPr>
            <p:ph type="body" sz="quarter" idx="11"/>
          </p:nvPr>
        </p:nvSpPr>
        <p:spPr>
          <a:xfrm>
            <a:off x="2990360" y="4606478"/>
            <a:ext cx="5562599" cy="446342"/>
          </a:xfrm>
        </p:spPr>
        <p:txBody>
          <a:bodyPr>
            <a:normAutofit/>
          </a:bodyPr>
          <a:lstStyle/>
          <a:p>
            <a:pPr algn="ctr"/>
            <a:r>
              <a:rPr lang="en-US" sz="2000" dirty="0" smtClean="0"/>
              <a:t>Resources</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
        <p:nvSpPr>
          <p:cNvPr id="6" name="TextBox 5"/>
          <p:cNvSpPr txBox="1"/>
          <p:nvPr/>
        </p:nvSpPr>
        <p:spPr>
          <a:xfrm>
            <a:off x="661851" y="2795450"/>
            <a:ext cx="1689463" cy="769441"/>
          </a:xfrm>
          <a:prstGeom prst="rect">
            <a:avLst/>
          </a:prstGeom>
          <a:noFill/>
        </p:spPr>
        <p:txBody>
          <a:bodyPr wrap="square" rtlCol="0">
            <a:spAutoFit/>
          </a:bodyPr>
          <a:lstStyle/>
          <a:p>
            <a:pPr algn="ctr"/>
            <a:r>
              <a:rPr lang="en-US" sz="4400" b="1" dirty="0" smtClean="0"/>
              <a:t>“…….”</a:t>
            </a:r>
            <a:endParaRPr lang="en-US" sz="4400" b="1" dirty="0"/>
          </a:p>
        </p:txBody>
      </p:sp>
    </p:spTree>
    <p:extLst>
      <p:ext uri="{BB962C8B-B14F-4D97-AF65-F5344CB8AC3E}">
        <p14:creationId xmlns:p14="http://schemas.microsoft.com/office/powerpoint/2010/main" val="254128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793965"/>
            <a:ext cx="5950131" cy="3213464"/>
          </a:xfrm>
        </p:spPr>
        <p:txBody>
          <a:bodyPr>
            <a:noAutofit/>
          </a:bodyPr>
          <a:lstStyle/>
          <a:p>
            <a:pPr marL="0" indent="0">
              <a:buNone/>
            </a:pPr>
            <a:r>
              <a:rPr lang="en-US" sz="2000" dirty="0" smtClean="0"/>
              <a:t>HF recruitment for YES &amp; FLEX benefits from </a:t>
            </a:r>
          </a:p>
          <a:p>
            <a:r>
              <a:rPr lang="en-US" sz="2000" dirty="0" smtClean="0"/>
              <a:t>traditional outreach </a:t>
            </a:r>
          </a:p>
          <a:p>
            <a:r>
              <a:rPr lang="en-US" sz="2000" dirty="0" smtClean="0"/>
              <a:t>tailored messaging</a:t>
            </a:r>
          </a:p>
          <a:p>
            <a:r>
              <a:rPr lang="en-US" sz="2000" dirty="0" smtClean="0"/>
              <a:t>targeted networking  </a:t>
            </a:r>
          </a:p>
          <a:p>
            <a:pPr marL="0" indent="0">
              <a:buNone/>
            </a:pPr>
            <a:endParaRPr lang="en-US" sz="2000" dirty="0"/>
          </a:p>
          <a:p>
            <a:pPr marL="0" indent="0">
              <a:buNone/>
            </a:pPr>
            <a:r>
              <a:rPr lang="en-US" sz="2000" dirty="0" smtClean="0"/>
              <a:t>Compiled here are approaches developed and implemented by YFU field staff and placement specialists.    </a:t>
            </a:r>
          </a:p>
          <a:p>
            <a:pPr marL="0" indent="0" algn="ctr">
              <a:buNone/>
            </a:pPr>
            <a:endParaRPr lang="en-US" sz="2000" dirty="0" smtClean="0"/>
          </a:p>
        </p:txBody>
      </p:sp>
      <p:sp>
        <p:nvSpPr>
          <p:cNvPr id="3" name="Text Placeholder 2"/>
          <p:cNvSpPr>
            <a:spLocks noGrp="1"/>
          </p:cNvSpPr>
          <p:nvPr>
            <p:ph type="body" sz="quarter" idx="3"/>
          </p:nvPr>
        </p:nvSpPr>
        <p:spPr>
          <a:xfrm>
            <a:off x="3054531" y="933373"/>
            <a:ext cx="5562599" cy="446342"/>
          </a:xfrm>
        </p:spPr>
        <p:txBody>
          <a:bodyPr>
            <a:normAutofit fontScale="25000" lnSpcReduction="20000"/>
          </a:bodyPr>
          <a:lstStyle/>
          <a:p>
            <a:pPr algn="ctr"/>
            <a:r>
              <a:rPr lang="en-US" dirty="0"/>
              <a:t/>
            </a:r>
            <a:br>
              <a:rPr lang="en-US" dirty="0"/>
            </a:br>
            <a:r>
              <a:rPr lang="en-US" sz="8600" dirty="0" smtClean="0"/>
              <a:t>YES &amp; FLEX Host </a:t>
            </a:r>
            <a:r>
              <a:rPr lang="en-US" sz="8600" dirty="0"/>
              <a:t>Family Recruitment </a:t>
            </a:r>
            <a:r>
              <a:rPr lang="en-US" sz="8600" dirty="0" smtClean="0"/>
              <a:t> </a:t>
            </a:r>
            <a:endParaRPr lang="en-US" sz="8600" dirty="0"/>
          </a:p>
        </p:txBody>
      </p:sp>
      <p:pic>
        <p:nvPicPr>
          <p:cNvPr id="11" name="Picture 10"/>
          <p:cNvPicPr>
            <a:picLocks noChangeAspect="1"/>
          </p:cNvPicPr>
          <p:nvPr/>
        </p:nvPicPr>
        <p:blipFill>
          <a:blip r:embed="rId2"/>
          <a:stretch>
            <a:fillRect/>
          </a:stretch>
        </p:blipFill>
        <p:spPr>
          <a:xfrm>
            <a:off x="1672047" y="2854987"/>
            <a:ext cx="612726" cy="6127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6223734"/>
            <a:ext cx="476410" cy="4764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84" y="2854987"/>
            <a:ext cx="794061" cy="612726"/>
          </a:xfrm>
          <a:prstGeom prst="rect">
            <a:avLst/>
          </a:prstGeom>
        </p:spPr>
      </p:pic>
    </p:spTree>
    <p:extLst>
      <p:ext uri="{BB962C8B-B14F-4D97-AF65-F5344CB8AC3E}">
        <p14:creationId xmlns:p14="http://schemas.microsoft.com/office/powerpoint/2010/main" val="110729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123406"/>
            <a:ext cx="5562599" cy="534842"/>
          </a:xfrm>
        </p:spPr>
        <p:txBody>
          <a:bodyPr>
            <a:noAutofit/>
          </a:bodyPr>
          <a:lstStyle/>
          <a:p>
            <a:pPr marL="0" indent="0" algn="ctr">
              <a:buNone/>
            </a:pPr>
            <a:r>
              <a:rPr lang="en-US" sz="2000" dirty="0" smtClean="0"/>
              <a:t>Create awareness about YES and FLEX</a:t>
            </a:r>
          </a:p>
        </p:txBody>
      </p:sp>
      <p:sp>
        <p:nvSpPr>
          <p:cNvPr id="3" name="Text Placeholder 2"/>
          <p:cNvSpPr>
            <a:spLocks noGrp="1"/>
          </p:cNvSpPr>
          <p:nvPr>
            <p:ph type="body" sz="quarter" idx="3"/>
          </p:nvPr>
        </p:nvSpPr>
        <p:spPr>
          <a:xfrm>
            <a:off x="3124200" y="677064"/>
            <a:ext cx="5562599" cy="446342"/>
          </a:xfrm>
        </p:spPr>
        <p:txBody>
          <a:bodyPr>
            <a:normAutofit fontScale="25000" lnSpcReduction="20000"/>
          </a:bodyPr>
          <a:lstStyle/>
          <a:p>
            <a:pPr algn="ctr"/>
            <a:r>
              <a:rPr lang="en-US" dirty="0"/>
              <a:t/>
            </a:r>
            <a:br>
              <a:rPr lang="en-US" dirty="0"/>
            </a:br>
            <a:r>
              <a:rPr lang="en-US" sz="8000" dirty="0" smtClean="0"/>
              <a:t>Host </a:t>
            </a:r>
            <a:r>
              <a:rPr lang="en-US" sz="8000" dirty="0"/>
              <a:t>Family </a:t>
            </a:r>
            <a:r>
              <a:rPr lang="en-US" sz="8000" dirty="0" smtClean="0"/>
              <a:t>Recruitment Message </a:t>
            </a:r>
            <a:endParaRPr lang="en-US" sz="8000" dirty="0"/>
          </a:p>
        </p:txBody>
      </p:sp>
      <p:sp>
        <p:nvSpPr>
          <p:cNvPr id="4" name="Content Placeholder 3"/>
          <p:cNvSpPr>
            <a:spLocks noGrp="1"/>
          </p:cNvSpPr>
          <p:nvPr>
            <p:ph sz="half" idx="10"/>
          </p:nvPr>
        </p:nvSpPr>
        <p:spPr>
          <a:xfrm>
            <a:off x="2712394" y="2299060"/>
            <a:ext cx="6386209" cy="3396668"/>
          </a:xfrm>
        </p:spPr>
        <p:txBody>
          <a:bodyPr>
            <a:normAutofit fontScale="40000" lnSpcReduction="20000"/>
          </a:bodyPr>
          <a:lstStyle/>
          <a:p>
            <a:pPr marL="457200" lvl="1" indent="0">
              <a:buNone/>
            </a:pPr>
            <a:r>
              <a:rPr lang="en-US" dirty="0" smtClean="0"/>
              <a:t>The </a:t>
            </a:r>
            <a:r>
              <a:rPr lang="en-US" dirty="0"/>
              <a:t>Department of State recognizes that youth exchange is a key component to building bridges between citizens of the U.S. and countries around the world.</a:t>
            </a:r>
          </a:p>
          <a:p>
            <a:pPr marL="457200" lvl="1" indent="0">
              <a:buNone/>
            </a:pPr>
            <a:r>
              <a:rPr lang="en-US" b="1" dirty="0"/>
              <a:t>Helping to build those bridges are YFU and YOU</a:t>
            </a:r>
            <a:r>
              <a:rPr lang="en-US" b="1" dirty="0" smtClean="0"/>
              <a:t>!</a:t>
            </a:r>
          </a:p>
          <a:p>
            <a:pPr marL="457200" lvl="1" indent="0">
              <a:buNone/>
            </a:pPr>
            <a:endParaRPr lang="en-US" dirty="0"/>
          </a:p>
          <a:p>
            <a:pPr marL="457200" lvl="1" indent="0">
              <a:buNone/>
            </a:pPr>
            <a:r>
              <a:rPr lang="en-US" dirty="0"/>
              <a:t>There are two programs that recruit and select the top students from their home countries, FLEX and YES. The students go through a rigorous selection process before they are awarded a scholarship to participate in the program</a:t>
            </a:r>
            <a:r>
              <a:rPr lang="en-US" dirty="0" smtClean="0"/>
              <a:t>.</a:t>
            </a:r>
          </a:p>
          <a:p>
            <a:pPr marL="457200" lvl="1" indent="0">
              <a:buNone/>
            </a:pPr>
            <a:endParaRPr lang="en-US" dirty="0"/>
          </a:p>
          <a:p>
            <a:pPr marL="457200" lvl="1" indent="0">
              <a:buNone/>
            </a:pPr>
            <a:r>
              <a:rPr lang="en-US" dirty="0"/>
              <a:t>FLEX( Future Leaders Exchange Program) (FLEX) was established in 1992 shortly after the fall of the Soviet Union. The program provides an opportunity for high school students to experience life in a democratic society in order to promote democratic values and institutions in their home countries students are from the following countries (may vary annually): Armenia, Azerbaijan, Georgia, Kazakhstan, Kyrgyzstan, Moldova, Tajikistan, Turkmenistan, and Ukraine</a:t>
            </a:r>
            <a:r>
              <a:rPr lang="en-US" dirty="0" smtClean="0"/>
              <a:t>.</a:t>
            </a:r>
          </a:p>
          <a:p>
            <a:pPr marL="457200" lvl="1" indent="0">
              <a:buNone/>
            </a:pPr>
            <a:endParaRPr lang="en-US" dirty="0"/>
          </a:p>
          <a:p>
            <a:pPr marL="457200" lvl="1" indent="0">
              <a:buNone/>
            </a:pPr>
            <a:r>
              <a:rPr lang="en-US" dirty="0"/>
              <a:t>The Kennedy-Lugar Youth Exchange and Study Program (YES) was established in October 2002, in response to the events of September 11, 2001. The program awards scholarships to high school students from countries with a significant Muslim population, from over 40 different countries</a:t>
            </a:r>
            <a:r>
              <a:rPr lang="en-US" dirty="0" smtClean="0"/>
              <a:t>.</a:t>
            </a:r>
          </a:p>
          <a:p>
            <a:pPr marL="457200" lvl="1" indent="0">
              <a:buNone/>
            </a:pPr>
            <a:endParaRPr lang="en-US" dirty="0"/>
          </a:p>
          <a:p>
            <a:pPr marL="457200" lvl="1" indent="0">
              <a:buNone/>
            </a:pPr>
            <a:r>
              <a:rPr lang="en-US" dirty="0"/>
              <a:t>Many of these students are waiting to find a home in the US this fall, will your family consider taking a FLEX or YES </a:t>
            </a:r>
            <a:r>
              <a:rPr lang="en-US" dirty="0" smtClean="0"/>
              <a:t>student</a:t>
            </a:r>
            <a:r>
              <a:rPr lang="en-US" dirty="0"/>
              <a:t>?</a:t>
            </a:r>
            <a:endParaRPr lang="en-US" dirty="0" smtClean="0"/>
          </a:p>
          <a:p>
            <a:pPr marL="457200" lvl="1" indent="0">
              <a:buNone/>
            </a:pPr>
            <a:endParaRPr lang="en-US" dirty="0"/>
          </a:p>
          <a:p>
            <a:pPr marL="457200" lvl="1" indent="0">
              <a:buNone/>
            </a:pPr>
            <a:endParaRPr lang="en-US" dirty="0" smtClean="0"/>
          </a:p>
          <a:p>
            <a:pPr marL="457200" lvl="1" indent="0">
              <a:buNone/>
            </a:pPr>
            <a:r>
              <a:rPr lang="en-US" dirty="0"/>
              <a:t>Example provided by </a:t>
            </a:r>
            <a:r>
              <a:rPr lang="en-US" dirty="0" smtClean="0"/>
              <a:t>FD Karla </a:t>
            </a:r>
            <a:r>
              <a:rPr lang="en-US" dirty="0"/>
              <a:t>Knaus Ehlinger </a:t>
            </a:r>
          </a:p>
          <a:p>
            <a:pPr marL="457200" lvl="1" indent="0">
              <a:buNone/>
            </a:pPr>
            <a:endParaRPr lang="en-US" dirty="0"/>
          </a:p>
          <a:p>
            <a:pPr lvl="1"/>
            <a:endParaRPr lang="en-US" dirty="0"/>
          </a:p>
          <a:p>
            <a:pPr lvl="1"/>
            <a:endParaRPr lang="en-US" dirty="0"/>
          </a:p>
        </p:txBody>
      </p:sp>
      <p:sp>
        <p:nvSpPr>
          <p:cNvPr id="5" name="Text Placeholder 4"/>
          <p:cNvSpPr>
            <a:spLocks noGrp="1"/>
          </p:cNvSpPr>
          <p:nvPr>
            <p:ph type="body" sz="quarter" idx="11"/>
          </p:nvPr>
        </p:nvSpPr>
        <p:spPr>
          <a:xfrm>
            <a:off x="3238500" y="1734559"/>
            <a:ext cx="5562599" cy="446342"/>
          </a:xfrm>
        </p:spPr>
        <p:txBody>
          <a:bodyPr>
            <a:normAutofit/>
          </a:bodyPr>
          <a:lstStyle/>
          <a:p>
            <a:pPr algn="ctr"/>
            <a:r>
              <a:rPr lang="en-US" sz="2000" dirty="0" smtClean="0"/>
              <a:t>Sample Text</a:t>
            </a:r>
            <a:endParaRPr lang="en-US" sz="2000" dirty="0"/>
          </a:p>
        </p:txBody>
      </p:sp>
      <p:pic>
        <p:nvPicPr>
          <p:cNvPr id="11" name="Picture 10"/>
          <p:cNvPicPr>
            <a:picLocks noChangeAspect="1"/>
          </p:cNvPicPr>
          <p:nvPr/>
        </p:nvPicPr>
        <p:blipFill>
          <a:blip r:embed="rId2"/>
          <a:stretch>
            <a:fillRect/>
          </a:stretch>
        </p:blipFill>
        <p:spPr>
          <a:xfrm>
            <a:off x="1672047" y="2854987"/>
            <a:ext cx="612726" cy="6127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6223734"/>
            <a:ext cx="476410" cy="4764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84" y="2854987"/>
            <a:ext cx="794061" cy="612726"/>
          </a:xfrm>
          <a:prstGeom prst="rect">
            <a:avLst/>
          </a:prstGeom>
        </p:spPr>
      </p:pic>
    </p:spTree>
    <p:extLst>
      <p:ext uri="{BB962C8B-B14F-4D97-AF65-F5344CB8AC3E}">
        <p14:creationId xmlns:p14="http://schemas.microsoft.com/office/powerpoint/2010/main" val="114614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3111" y="1318851"/>
            <a:ext cx="5562599" cy="1548571"/>
          </a:xfrm>
        </p:spPr>
        <p:txBody>
          <a:bodyPr>
            <a:noAutofit/>
          </a:bodyPr>
          <a:lstStyle/>
          <a:p>
            <a:pPr marL="0" indent="0" algn="ctr">
              <a:buNone/>
            </a:pPr>
            <a:r>
              <a:rPr lang="en-US" sz="1800" dirty="0" smtClean="0"/>
              <a:t>Connect with program objectives:</a:t>
            </a:r>
          </a:p>
          <a:p>
            <a:pPr algn="ctr"/>
            <a:r>
              <a:rPr lang="en-US" sz="1600" dirty="0" smtClean="0"/>
              <a:t>Strengthen US relations with YES/FLEX countries  </a:t>
            </a:r>
          </a:p>
          <a:p>
            <a:pPr algn="ctr"/>
            <a:r>
              <a:rPr lang="en-US" sz="1600" dirty="0" smtClean="0"/>
              <a:t>Expand </a:t>
            </a:r>
            <a:r>
              <a:rPr lang="en-US" sz="1600" dirty="0"/>
              <a:t>cultural </a:t>
            </a:r>
            <a:r>
              <a:rPr lang="en-US" sz="1600" dirty="0" smtClean="0"/>
              <a:t>&amp; interfaith understanding</a:t>
            </a:r>
          </a:p>
          <a:p>
            <a:pPr algn="ctr"/>
            <a:r>
              <a:rPr lang="en-US" sz="1600" dirty="0" smtClean="0"/>
              <a:t> Experience volunteering in the US</a:t>
            </a:r>
            <a:endParaRPr lang="en-US" sz="1600" dirty="0"/>
          </a:p>
        </p:txBody>
      </p:sp>
      <p:sp>
        <p:nvSpPr>
          <p:cNvPr id="3" name="Text Placeholder 2"/>
          <p:cNvSpPr>
            <a:spLocks noGrp="1"/>
          </p:cNvSpPr>
          <p:nvPr>
            <p:ph type="body" sz="quarter" idx="3"/>
          </p:nvPr>
        </p:nvSpPr>
        <p:spPr>
          <a:xfrm>
            <a:off x="3124200" y="811597"/>
            <a:ext cx="5562599" cy="446342"/>
          </a:xfrm>
        </p:spPr>
        <p:txBody>
          <a:bodyPr>
            <a:normAutofit fontScale="32500" lnSpcReduction="20000"/>
          </a:bodyPr>
          <a:lstStyle/>
          <a:p>
            <a:pPr algn="ctr"/>
            <a:r>
              <a:rPr lang="en-US" dirty="0"/>
              <a:t/>
            </a:r>
            <a:br>
              <a:rPr lang="en-US" dirty="0"/>
            </a:br>
            <a:r>
              <a:rPr lang="en-US" sz="5900" dirty="0" smtClean="0"/>
              <a:t>Host </a:t>
            </a:r>
            <a:r>
              <a:rPr lang="en-US" sz="5900" dirty="0"/>
              <a:t>Family </a:t>
            </a:r>
            <a:r>
              <a:rPr lang="en-US" sz="5900" dirty="0" smtClean="0"/>
              <a:t>Recruitment Message</a:t>
            </a:r>
            <a:endParaRPr lang="en-US" sz="5900" dirty="0"/>
          </a:p>
        </p:txBody>
      </p:sp>
      <p:sp>
        <p:nvSpPr>
          <p:cNvPr id="4" name="Content Placeholder 3"/>
          <p:cNvSpPr>
            <a:spLocks noGrp="1"/>
          </p:cNvSpPr>
          <p:nvPr>
            <p:ph sz="half" idx="10"/>
          </p:nvPr>
        </p:nvSpPr>
        <p:spPr>
          <a:xfrm>
            <a:off x="2908663" y="2818898"/>
            <a:ext cx="5991497" cy="3233559"/>
          </a:xfrm>
        </p:spPr>
        <p:txBody>
          <a:bodyPr>
            <a:normAutofit fontScale="85000" lnSpcReduction="20000"/>
          </a:bodyPr>
          <a:lstStyle/>
          <a:p>
            <a:pPr marL="457200" lvl="1" indent="0">
              <a:buNone/>
            </a:pPr>
            <a:endParaRPr lang="en-US" dirty="0"/>
          </a:p>
          <a:p>
            <a:pPr lvl="1"/>
            <a:endParaRPr lang="en-US" dirty="0"/>
          </a:p>
          <a:p>
            <a:pPr lvl="1"/>
            <a:r>
              <a:rPr lang="en-US" dirty="0" smtClean="0"/>
              <a:t>YFU host families reach beyond borders to connect with extraordinary YES/FLEX scholars </a:t>
            </a:r>
          </a:p>
          <a:p>
            <a:pPr lvl="1"/>
            <a:r>
              <a:rPr lang="en-US" dirty="0" smtClean="0"/>
              <a:t>FLEX/YES </a:t>
            </a:r>
            <a:r>
              <a:rPr lang="en-US" dirty="0" smtClean="0"/>
              <a:t>scholars share the American spirit by volunteering in their host community </a:t>
            </a:r>
          </a:p>
          <a:p>
            <a:pPr lvl="1"/>
            <a:r>
              <a:rPr lang="en-US" dirty="0" smtClean="0"/>
              <a:t>FLEX/YES Programs impact hearts and minds as families and scholars share their cultures and beliefs</a:t>
            </a:r>
            <a:endParaRPr lang="en-US" dirty="0"/>
          </a:p>
        </p:txBody>
      </p:sp>
      <p:sp>
        <p:nvSpPr>
          <p:cNvPr id="5" name="Text Placeholder 4"/>
          <p:cNvSpPr>
            <a:spLocks noGrp="1"/>
          </p:cNvSpPr>
          <p:nvPr>
            <p:ph type="body" sz="quarter" idx="11"/>
          </p:nvPr>
        </p:nvSpPr>
        <p:spPr>
          <a:xfrm>
            <a:off x="2990361" y="2915947"/>
            <a:ext cx="5562599" cy="446342"/>
          </a:xfrm>
        </p:spPr>
        <p:txBody>
          <a:bodyPr>
            <a:normAutofit/>
          </a:bodyPr>
          <a:lstStyle/>
          <a:p>
            <a:pPr algn="ctr"/>
            <a:r>
              <a:rPr lang="en-US" sz="2000" dirty="0" smtClean="0"/>
              <a:t>Sample Text</a:t>
            </a:r>
            <a:endParaRPr lang="en-US" sz="2000" dirty="0"/>
          </a:p>
        </p:txBody>
      </p:sp>
      <p:pic>
        <p:nvPicPr>
          <p:cNvPr id="11" name="Picture 10"/>
          <p:cNvPicPr>
            <a:picLocks noChangeAspect="1"/>
          </p:cNvPicPr>
          <p:nvPr/>
        </p:nvPicPr>
        <p:blipFill>
          <a:blip r:embed="rId2"/>
          <a:stretch>
            <a:fillRect/>
          </a:stretch>
        </p:blipFill>
        <p:spPr>
          <a:xfrm>
            <a:off x="1090136" y="2303221"/>
            <a:ext cx="612726" cy="6127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6223734"/>
            <a:ext cx="476410" cy="4764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468" y="3139118"/>
            <a:ext cx="794061" cy="612726"/>
          </a:xfrm>
          <a:prstGeom prst="rect">
            <a:avLst/>
          </a:prstGeom>
        </p:spPr>
      </p:pic>
    </p:spTree>
    <p:extLst>
      <p:ext uri="{BB962C8B-B14F-4D97-AF65-F5344CB8AC3E}">
        <p14:creationId xmlns:p14="http://schemas.microsoft.com/office/powerpoint/2010/main" val="251958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303029"/>
            <a:ext cx="5562599" cy="1578830"/>
          </a:xfrm>
        </p:spPr>
        <p:txBody>
          <a:bodyPr>
            <a:normAutofit fontScale="47500" lnSpcReduction="20000"/>
          </a:bodyPr>
          <a:lstStyle/>
          <a:p>
            <a:pPr marL="0" indent="0">
              <a:buNone/>
            </a:pPr>
            <a:r>
              <a:rPr lang="en-US" dirty="0" smtClean="0"/>
              <a:t>Interfaith work joins people of diverse faiths in a common community to promote dialogue </a:t>
            </a:r>
            <a:r>
              <a:rPr lang="en-US" dirty="0"/>
              <a:t>and understanding and </a:t>
            </a:r>
            <a:r>
              <a:rPr lang="en-US" dirty="0" smtClean="0"/>
              <a:t>to do projects </a:t>
            </a:r>
            <a:r>
              <a:rPr lang="en-US" dirty="0"/>
              <a:t>of shared </a:t>
            </a:r>
            <a:r>
              <a:rPr lang="en-US" dirty="0" smtClean="0"/>
              <a:t>interest.   </a:t>
            </a:r>
          </a:p>
          <a:p>
            <a:pPr marL="0" indent="0">
              <a:buNone/>
            </a:pPr>
            <a:endParaRPr lang="en-US" dirty="0" smtClean="0"/>
          </a:p>
          <a:p>
            <a:pPr marL="0" indent="0">
              <a:buNone/>
            </a:pPr>
            <a:r>
              <a:rPr lang="en-US" dirty="0" smtClean="0"/>
              <a:t>Connect with the natural interest of interfaith groups to share </a:t>
            </a:r>
          </a:p>
          <a:p>
            <a:r>
              <a:rPr lang="en-US" dirty="0" smtClean="0"/>
              <a:t>YES/FLEX students teach about their faith and culture in the US</a:t>
            </a:r>
          </a:p>
          <a:p>
            <a:r>
              <a:rPr lang="en-US" dirty="0" smtClean="0"/>
              <a:t>Impact stories about interfaith understanding from YES Programs website</a:t>
            </a:r>
          </a:p>
          <a:p>
            <a:pPr lvl="1"/>
            <a:r>
              <a:rPr lang="en-US" dirty="0"/>
              <a:t> </a:t>
            </a:r>
            <a:r>
              <a:rPr lang="en-US" dirty="0">
                <a:hlinkClick r:id="rId2"/>
              </a:rPr>
              <a:t>http://</a:t>
            </a:r>
            <a:r>
              <a:rPr lang="en-US" dirty="0" smtClean="0">
                <a:hlinkClick r:id="rId2"/>
              </a:rPr>
              <a:t>www.yesprograms.org/impact/story/building-understanding</a:t>
            </a:r>
            <a:endParaRPr lang="en-US" dirty="0" smtClean="0"/>
          </a:p>
          <a:p>
            <a:r>
              <a:rPr lang="en-US" dirty="0" smtClean="0"/>
              <a:t>Profiles of YES/FLEX students coming to their community</a:t>
            </a:r>
            <a:endParaRPr lang="en-US" dirty="0"/>
          </a:p>
        </p:txBody>
      </p:sp>
      <p:sp>
        <p:nvSpPr>
          <p:cNvPr id="3" name="Text Placeholder 2"/>
          <p:cNvSpPr>
            <a:spLocks noGrp="1"/>
          </p:cNvSpPr>
          <p:nvPr>
            <p:ph type="body" sz="quarter" idx="3"/>
          </p:nvPr>
        </p:nvSpPr>
        <p:spPr>
          <a:xfrm>
            <a:off x="3124200" y="682100"/>
            <a:ext cx="5562599" cy="446342"/>
          </a:xfrm>
        </p:spPr>
        <p:txBody>
          <a:bodyPr>
            <a:normAutofit fontScale="85000" lnSpcReduction="20000"/>
          </a:bodyPr>
          <a:lstStyle/>
          <a:p>
            <a:pPr algn="ctr"/>
            <a:r>
              <a:rPr lang="en-US" dirty="0" smtClean="0"/>
              <a:t>INTERFAITH COMMUNITIES</a:t>
            </a:r>
            <a:endParaRPr lang="en-US" dirty="0"/>
          </a:p>
        </p:txBody>
      </p:sp>
      <p:sp>
        <p:nvSpPr>
          <p:cNvPr id="4" name="Content Placeholder 3"/>
          <p:cNvSpPr>
            <a:spLocks noGrp="1"/>
          </p:cNvSpPr>
          <p:nvPr>
            <p:ph sz="half" idx="10"/>
          </p:nvPr>
        </p:nvSpPr>
        <p:spPr>
          <a:xfrm>
            <a:off x="3124199" y="3386216"/>
            <a:ext cx="5562599" cy="2518194"/>
          </a:xfrm>
        </p:spPr>
        <p:txBody>
          <a:bodyPr>
            <a:normAutofit fontScale="55000" lnSpcReduction="20000"/>
          </a:bodyPr>
          <a:lstStyle/>
          <a:p>
            <a:r>
              <a:rPr lang="en-US" dirty="0" smtClean="0"/>
              <a:t>Interfaith Council of…</a:t>
            </a:r>
          </a:p>
          <a:p>
            <a:pPr lvl="1"/>
            <a:r>
              <a:rPr lang="en-US" dirty="0" smtClean="0"/>
              <a:t>Kansas City - </a:t>
            </a:r>
            <a:r>
              <a:rPr lang="en-US" dirty="0" smtClean="0">
                <a:hlinkClick r:id="rId3"/>
              </a:rPr>
              <a:t>http</a:t>
            </a:r>
            <a:r>
              <a:rPr lang="en-US" dirty="0">
                <a:hlinkClick r:id="rId3"/>
              </a:rPr>
              <a:t>://www.kcinterfaith.org</a:t>
            </a:r>
            <a:r>
              <a:rPr lang="en-US" dirty="0" smtClean="0">
                <a:hlinkClick r:id="rId3"/>
              </a:rPr>
              <a:t>/</a:t>
            </a:r>
            <a:endParaRPr lang="en-US" dirty="0" smtClean="0"/>
          </a:p>
          <a:p>
            <a:pPr lvl="1"/>
            <a:r>
              <a:rPr lang="en-US" dirty="0" smtClean="0"/>
              <a:t>Minnesota - </a:t>
            </a:r>
            <a:r>
              <a:rPr lang="en-US" dirty="0" smtClean="0">
                <a:hlinkClick r:id="rId4"/>
              </a:rPr>
              <a:t>http</a:t>
            </a:r>
            <a:r>
              <a:rPr lang="en-US" dirty="0">
                <a:hlinkClick r:id="rId4"/>
              </a:rPr>
              <a:t>://</a:t>
            </a:r>
            <a:r>
              <a:rPr lang="en-US" dirty="0" smtClean="0">
                <a:hlinkClick r:id="rId4"/>
              </a:rPr>
              <a:t>www.mnchurches.org/respectfulcommunities/interfaithprogramming/links.html</a:t>
            </a:r>
            <a:endParaRPr lang="en-US" dirty="0" smtClean="0"/>
          </a:p>
          <a:p>
            <a:pPr lvl="1"/>
            <a:r>
              <a:rPr lang="en-US" dirty="0" smtClean="0"/>
              <a:t>Dallas </a:t>
            </a:r>
            <a:r>
              <a:rPr lang="en-US" dirty="0"/>
              <a:t>– </a:t>
            </a:r>
            <a:r>
              <a:rPr lang="en-US" dirty="0">
                <a:hlinkClick r:id="rId5"/>
              </a:rPr>
              <a:t>http://www.dallasareainterfaith.com</a:t>
            </a:r>
            <a:r>
              <a:rPr lang="en-US" dirty="0" smtClean="0">
                <a:hlinkClick r:id="rId5"/>
              </a:rPr>
              <a:t>/</a:t>
            </a:r>
            <a:endParaRPr lang="en-US" dirty="0" smtClean="0"/>
          </a:p>
          <a:p>
            <a:pPr lvl="1"/>
            <a:endParaRPr lang="en-US" dirty="0" smtClean="0"/>
          </a:p>
          <a:p>
            <a:pPr lvl="1"/>
            <a:endParaRPr lang="en-US" dirty="0"/>
          </a:p>
          <a:p>
            <a:r>
              <a:rPr lang="en-US" dirty="0" smtClean="0"/>
              <a:t>Interfaith Book Groups</a:t>
            </a:r>
          </a:p>
          <a:p>
            <a:pPr lvl="1"/>
            <a:r>
              <a:rPr lang="en-US" dirty="0" smtClean="0"/>
              <a:t>Example:  </a:t>
            </a:r>
            <a:r>
              <a:rPr lang="en-US" dirty="0" smtClean="0">
                <a:hlinkClick r:id="rId6"/>
              </a:rPr>
              <a:t>http</a:t>
            </a:r>
            <a:r>
              <a:rPr lang="en-US" dirty="0">
                <a:hlinkClick r:id="rId6"/>
              </a:rPr>
              <a:t>://</a:t>
            </a:r>
            <a:r>
              <a:rPr lang="en-US" dirty="0" smtClean="0">
                <a:hlinkClick r:id="rId6"/>
              </a:rPr>
              <a:t>www.daughtersofabraham.com/join.html</a:t>
            </a:r>
            <a:endParaRPr lang="en-US" dirty="0" smtClean="0"/>
          </a:p>
          <a:p>
            <a:pPr lvl="1"/>
            <a:r>
              <a:rPr lang="en-US" dirty="0">
                <a:hlinkClick r:id="rId7"/>
              </a:rPr>
              <a:t>http://</a:t>
            </a:r>
            <a:r>
              <a:rPr lang="en-US" dirty="0" smtClean="0">
                <a:hlinkClick r:id="rId7"/>
              </a:rPr>
              <a:t>www.kcinterfaith.org/programs/interfaith-book-clubs</a:t>
            </a:r>
            <a:endParaRPr lang="en-US" dirty="0" smtClean="0"/>
          </a:p>
          <a:p>
            <a:pPr lvl="1"/>
            <a:endParaRPr lang="en-US" dirty="0" smtClean="0"/>
          </a:p>
          <a:p>
            <a:pPr lvl="1"/>
            <a:endParaRPr lang="en-US" dirty="0"/>
          </a:p>
          <a:p>
            <a:pPr lvl="1"/>
            <a:endParaRPr lang="en-US" dirty="0"/>
          </a:p>
        </p:txBody>
      </p:sp>
      <p:sp>
        <p:nvSpPr>
          <p:cNvPr id="5" name="Text Placeholder 4"/>
          <p:cNvSpPr>
            <a:spLocks noGrp="1"/>
          </p:cNvSpPr>
          <p:nvPr>
            <p:ph type="body" sz="quarter" idx="11"/>
          </p:nvPr>
        </p:nvSpPr>
        <p:spPr>
          <a:xfrm>
            <a:off x="3054531" y="2881859"/>
            <a:ext cx="5562599" cy="446342"/>
          </a:xfrm>
        </p:spPr>
        <p:txBody>
          <a:bodyPr>
            <a:normAutofit/>
          </a:bodyPr>
          <a:lstStyle/>
          <a:p>
            <a:pPr algn="ctr"/>
            <a:r>
              <a:rPr lang="en-US" sz="2000" dirty="0" smtClean="0"/>
              <a:t>Resource Examples</a:t>
            </a:r>
            <a:endParaRPr lang="en-US" sz="2000" dirty="0"/>
          </a:p>
        </p:txBody>
      </p:sp>
      <p:sp>
        <p:nvSpPr>
          <p:cNvPr id="6" name="Title 5"/>
          <p:cNvSpPr>
            <a:spLocks noGrp="1"/>
          </p:cNvSpPr>
          <p:nvPr>
            <p:ph type="title"/>
          </p:nvPr>
        </p:nvSpPr>
        <p:spPr>
          <a:xfrm>
            <a:off x="0" y="2687019"/>
            <a:ext cx="2990361" cy="836022"/>
          </a:xfrm>
        </p:spPr>
        <p:txBody>
          <a:bodyPr/>
          <a:lstStyle/>
          <a:p>
            <a:endParaRPr lang="en-US" sz="2800"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8500" y="6260592"/>
            <a:ext cx="476410" cy="47641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pic>
        <p:nvPicPr>
          <p:cNvPr id="9" name="Picture 8"/>
          <p:cNvPicPr>
            <a:picLocks noChangeAspect="1"/>
          </p:cNvPicPr>
          <p:nvPr/>
        </p:nvPicPr>
        <p:blipFill>
          <a:blip r:embed="rId10"/>
          <a:stretch>
            <a:fillRect/>
          </a:stretch>
        </p:blipFill>
        <p:spPr>
          <a:xfrm>
            <a:off x="574604" y="2687019"/>
            <a:ext cx="1841152" cy="836022"/>
          </a:xfrm>
          <a:prstGeom prst="rect">
            <a:avLst/>
          </a:prstGeom>
        </p:spPr>
      </p:pic>
    </p:spTree>
    <p:extLst>
      <p:ext uri="{BB962C8B-B14F-4D97-AF65-F5344CB8AC3E}">
        <p14:creationId xmlns:p14="http://schemas.microsoft.com/office/powerpoint/2010/main" val="264857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24200" y="1303029"/>
            <a:ext cx="5562599" cy="1578830"/>
          </a:xfrm>
        </p:spPr>
        <p:txBody>
          <a:bodyPr>
            <a:normAutofit fontScale="55000" lnSpcReduction="20000"/>
          </a:bodyPr>
          <a:lstStyle/>
          <a:p>
            <a:pPr marL="0" indent="0">
              <a:buNone/>
            </a:pPr>
            <a:r>
              <a:rPr lang="en-US" dirty="0" smtClean="0"/>
              <a:t>Many faith communities have established relationships and familiarity with a particular country through their mission work.      </a:t>
            </a:r>
          </a:p>
          <a:p>
            <a:pPr marL="0" indent="0">
              <a:buNone/>
            </a:pPr>
            <a:endParaRPr lang="en-US" dirty="0" smtClean="0"/>
          </a:p>
          <a:p>
            <a:pPr marL="0" indent="0">
              <a:buNone/>
            </a:pPr>
            <a:r>
              <a:rPr lang="en-US" dirty="0" smtClean="0"/>
              <a:t>Connect with the mission groups involved with a YES or FLEX country to ask them to:</a:t>
            </a:r>
          </a:p>
          <a:p>
            <a:r>
              <a:rPr lang="en-US" dirty="0" smtClean="0"/>
              <a:t>Host or spread the word about hosting</a:t>
            </a:r>
          </a:p>
          <a:p>
            <a:r>
              <a:rPr lang="en-US" dirty="0" smtClean="0"/>
              <a:t>Consider being a YFU volunteer to support a YES/FLEX student</a:t>
            </a:r>
          </a:p>
          <a:p>
            <a:r>
              <a:rPr lang="en-US" dirty="0" smtClean="0"/>
              <a:t>Invite students to speak about their country </a:t>
            </a:r>
          </a:p>
          <a:p>
            <a:endParaRPr lang="en-US" dirty="0"/>
          </a:p>
        </p:txBody>
      </p:sp>
      <p:sp>
        <p:nvSpPr>
          <p:cNvPr id="3" name="Text Placeholder 2"/>
          <p:cNvSpPr>
            <a:spLocks noGrp="1"/>
          </p:cNvSpPr>
          <p:nvPr>
            <p:ph type="body" sz="quarter" idx="3"/>
          </p:nvPr>
        </p:nvSpPr>
        <p:spPr/>
        <p:txBody>
          <a:bodyPr>
            <a:normAutofit fontScale="85000" lnSpcReduction="20000"/>
          </a:bodyPr>
          <a:lstStyle/>
          <a:p>
            <a:pPr algn="ctr"/>
            <a:r>
              <a:rPr lang="en-US" dirty="0" smtClean="0"/>
              <a:t>MISSION WORK </a:t>
            </a:r>
            <a:endParaRPr lang="en-US" dirty="0"/>
          </a:p>
        </p:txBody>
      </p:sp>
      <p:sp>
        <p:nvSpPr>
          <p:cNvPr id="4" name="Content Placeholder 3"/>
          <p:cNvSpPr>
            <a:spLocks noGrp="1"/>
          </p:cNvSpPr>
          <p:nvPr>
            <p:ph sz="half" idx="10"/>
          </p:nvPr>
        </p:nvSpPr>
        <p:spPr>
          <a:xfrm>
            <a:off x="3124199" y="3386216"/>
            <a:ext cx="5562599" cy="2518194"/>
          </a:xfrm>
        </p:spPr>
        <p:txBody>
          <a:bodyPr>
            <a:normAutofit fontScale="85000" lnSpcReduction="10000"/>
          </a:bodyPr>
          <a:lstStyle/>
          <a:p>
            <a:pPr marL="457200" lvl="1" indent="0">
              <a:buNone/>
            </a:pPr>
            <a:r>
              <a:rPr lang="en-US" dirty="0" smtClean="0"/>
              <a:t>Ukraine</a:t>
            </a:r>
          </a:p>
          <a:p>
            <a:pPr marL="457200" lvl="1" indent="0">
              <a:buNone/>
            </a:pPr>
            <a:r>
              <a:rPr lang="en-US" dirty="0" smtClean="0"/>
              <a:t>	</a:t>
            </a:r>
            <a:r>
              <a:rPr lang="en-US" sz="1300" dirty="0" smtClean="0">
                <a:hlinkClick r:id="rId3"/>
              </a:rPr>
              <a:t>http</a:t>
            </a:r>
            <a:r>
              <a:rPr lang="en-US" sz="1300" dirty="0">
                <a:hlinkClick r:id="rId3"/>
              </a:rPr>
              <a:t>://www.glenallenchurch.org/ministries/mission-work-ukraine</a:t>
            </a:r>
            <a:r>
              <a:rPr lang="en-US" sz="1300" dirty="0" smtClean="0">
                <a:hlinkClick r:id="rId3"/>
              </a:rPr>
              <a:t>/</a:t>
            </a:r>
            <a:endParaRPr lang="en-US" sz="1300" dirty="0" smtClean="0"/>
          </a:p>
          <a:p>
            <a:pPr marL="457200" lvl="1" indent="0">
              <a:buNone/>
            </a:pPr>
            <a:r>
              <a:rPr lang="en-US" dirty="0" smtClean="0"/>
              <a:t>Suriname</a:t>
            </a:r>
          </a:p>
          <a:p>
            <a:pPr marL="457200" lvl="1" indent="0">
              <a:buNone/>
            </a:pPr>
            <a:r>
              <a:rPr lang="en-US" dirty="0" smtClean="0"/>
              <a:t>	</a:t>
            </a:r>
            <a:r>
              <a:rPr lang="en-US" sz="1400" dirty="0" smtClean="0">
                <a:hlinkClick r:id="rId4"/>
              </a:rPr>
              <a:t>http</a:t>
            </a:r>
            <a:r>
              <a:rPr lang="en-US" sz="1400" dirty="0">
                <a:hlinkClick r:id="rId4"/>
              </a:rPr>
              <a:t>://www.everynationministries.org/team-suriname</a:t>
            </a:r>
            <a:r>
              <a:rPr lang="en-US" sz="1400" dirty="0" smtClean="0">
                <a:hlinkClick r:id="rId4"/>
              </a:rPr>
              <a:t>/</a:t>
            </a:r>
            <a:endParaRPr lang="en-US" sz="1400" dirty="0" smtClean="0"/>
          </a:p>
          <a:p>
            <a:pPr marL="457200" lvl="1" indent="0">
              <a:buNone/>
            </a:pPr>
            <a:r>
              <a:rPr lang="en-US" dirty="0" smtClean="0"/>
              <a:t>Mozambique</a:t>
            </a:r>
            <a:endParaRPr lang="en-US" dirty="0"/>
          </a:p>
          <a:p>
            <a:pPr marL="457200" lvl="1" indent="0">
              <a:buNone/>
            </a:pPr>
            <a:r>
              <a:rPr lang="en-US" dirty="0" smtClean="0"/>
              <a:t>	</a:t>
            </a:r>
            <a:r>
              <a:rPr lang="en-US" sz="1600" dirty="0" smtClean="0">
                <a:hlinkClick r:id="rId5"/>
              </a:rPr>
              <a:t>http</a:t>
            </a:r>
            <a:r>
              <a:rPr lang="en-US" sz="1600" dirty="0">
                <a:hlinkClick r:id="rId5"/>
              </a:rPr>
              <a:t>://</a:t>
            </a:r>
            <a:r>
              <a:rPr lang="en-US" sz="1600" dirty="0" smtClean="0">
                <a:hlinkClick r:id="rId5"/>
              </a:rPr>
              <a:t>www.moumethodist.org/pages/detail/1449</a:t>
            </a:r>
            <a:endParaRPr lang="en-US" sz="1600" dirty="0" smtClean="0"/>
          </a:p>
          <a:p>
            <a:pPr marL="457200" lvl="1" indent="0">
              <a:buNone/>
            </a:pPr>
            <a:r>
              <a:rPr lang="en-US" sz="1600" dirty="0" smtClean="0"/>
              <a:t>	</a:t>
            </a:r>
            <a:r>
              <a:rPr lang="en-US" sz="1600" dirty="0" smtClean="0">
                <a:hlinkClick r:id="rId6"/>
              </a:rPr>
              <a:t>http</a:t>
            </a:r>
            <a:r>
              <a:rPr lang="en-US" sz="1600" dirty="0">
                <a:hlinkClick r:id="rId6"/>
              </a:rPr>
              <a:t>://oneworldcenter.org/michigan</a:t>
            </a:r>
            <a:r>
              <a:rPr lang="en-US" sz="1600" dirty="0" smtClean="0">
                <a:hlinkClick r:id="rId6"/>
              </a:rPr>
              <a:t>/</a:t>
            </a:r>
            <a:endParaRPr lang="en-US" sz="1600" dirty="0" smtClean="0"/>
          </a:p>
          <a:p>
            <a:pPr marL="457200" lvl="1" indent="0">
              <a:buNone/>
            </a:pPr>
            <a:r>
              <a:rPr lang="en-US" sz="1600" dirty="0" smtClean="0"/>
              <a:t>	</a:t>
            </a:r>
            <a:r>
              <a:rPr lang="en-US" sz="1600" dirty="0" smtClean="0">
                <a:hlinkClick r:id="rId7"/>
              </a:rPr>
              <a:t>http</a:t>
            </a:r>
            <a:r>
              <a:rPr lang="en-US" sz="1600" dirty="0">
                <a:hlinkClick r:id="rId7"/>
              </a:rPr>
              <a:t>://www.missionfinder.org</a:t>
            </a:r>
            <a:r>
              <a:rPr lang="en-US" sz="1600" dirty="0" smtClean="0">
                <a:hlinkClick r:id="rId7"/>
              </a:rPr>
              <a:t>/</a:t>
            </a:r>
            <a:endParaRPr lang="en-US" sz="1600" dirty="0" smtClean="0"/>
          </a:p>
          <a:p>
            <a:pPr marL="457200" lvl="1" indent="0">
              <a:buNone/>
            </a:pPr>
            <a:endParaRPr lang="en-US" sz="1600" dirty="0"/>
          </a:p>
          <a:p>
            <a:pPr lvl="1"/>
            <a:endParaRPr lang="en-US" dirty="0"/>
          </a:p>
          <a:p>
            <a:pPr lvl="1"/>
            <a:endParaRPr lang="en-US" dirty="0"/>
          </a:p>
        </p:txBody>
      </p:sp>
      <p:sp>
        <p:nvSpPr>
          <p:cNvPr id="5" name="Text Placeholder 4"/>
          <p:cNvSpPr>
            <a:spLocks noGrp="1"/>
          </p:cNvSpPr>
          <p:nvPr>
            <p:ph type="body" sz="quarter" idx="11"/>
          </p:nvPr>
        </p:nvSpPr>
        <p:spPr>
          <a:xfrm>
            <a:off x="3054531" y="2881859"/>
            <a:ext cx="5562599" cy="446342"/>
          </a:xfrm>
        </p:spPr>
        <p:txBody>
          <a:bodyPr>
            <a:normAutofit/>
          </a:bodyPr>
          <a:lstStyle/>
          <a:p>
            <a:pPr algn="ctr"/>
            <a:r>
              <a:rPr lang="en-US" sz="2000" dirty="0" smtClean="0"/>
              <a:t>Resource Examples</a:t>
            </a:r>
            <a:endParaRPr lang="en-US" sz="2000" dirty="0"/>
          </a:p>
        </p:txBody>
      </p:sp>
      <p:pic>
        <p:nvPicPr>
          <p:cNvPr id="10" name="Picture 9"/>
          <p:cNvPicPr>
            <a:picLocks noChangeAspect="1"/>
          </p:cNvPicPr>
          <p:nvPr/>
        </p:nvPicPr>
        <p:blipFill>
          <a:blip r:embed="rId8"/>
          <a:stretch>
            <a:fillRect/>
          </a:stretch>
        </p:blipFill>
        <p:spPr>
          <a:xfrm>
            <a:off x="641956" y="2374447"/>
            <a:ext cx="1695450" cy="169545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8500" y="6260592"/>
            <a:ext cx="476410" cy="47641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Tree>
    <p:extLst>
      <p:ext uri="{BB962C8B-B14F-4D97-AF65-F5344CB8AC3E}">
        <p14:creationId xmlns:p14="http://schemas.microsoft.com/office/powerpoint/2010/main" val="1596486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normAutofit fontScale="85000" lnSpcReduction="20000"/>
          </a:bodyPr>
          <a:lstStyle/>
          <a:p>
            <a:pPr algn="ctr"/>
            <a:r>
              <a:rPr lang="en-US" dirty="0" smtClean="0"/>
              <a:t>FAITH COMMUNITIES   </a:t>
            </a:r>
            <a:endParaRPr lang="en-US" dirty="0"/>
          </a:p>
        </p:txBody>
      </p:sp>
      <p:sp>
        <p:nvSpPr>
          <p:cNvPr id="4" name="Content Placeholder 3"/>
          <p:cNvSpPr>
            <a:spLocks noGrp="1"/>
          </p:cNvSpPr>
          <p:nvPr>
            <p:ph sz="half" idx="10"/>
          </p:nvPr>
        </p:nvSpPr>
        <p:spPr>
          <a:xfrm>
            <a:off x="3037114" y="1691274"/>
            <a:ext cx="5562599" cy="4326349"/>
          </a:xfrm>
        </p:spPr>
        <p:txBody>
          <a:bodyPr>
            <a:normAutofit fontScale="25000" lnSpcReduction="20000"/>
          </a:bodyPr>
          <a:lstStyle/>
          <a:p>
            <a:pPr marL="0" indent="0">
              <a:buNone/>
            </a:pPr>
            <a:r>
              <a:rPr lang="en-US" sz="3200" dirty="0"/>
              <a:t>Dear &lt;&lt;church name &gt;&gt; Community,</a:t>
            </a:r>
          </a:p>
          <a:p>
            <a:endParaRPr lang="en-US" sz="3200" dirty="0"/>
          </a:p>
          <a:p>
            <a:endParaRPr lang="en-US" sz="3200" dirty="0"/>
          </a:p>
          <a:p>
            <a:pPr marL="0" indent="0">
              <a:buNone/>
            </a:pPr>
            <a:r>
              <a:rPr lang="en-US" sz="3200" dirty="0"/>
              <a:t>My name is _____ and I am a _____ for Youth For Understanding, one of the world’s oldest and most respected nonprofit exchange organizations. </a:t>
            </a:r>
          </a:p>
          <a:p>
            <a:endParaRPr lang="en-US" sz="3200" dirty="0"/>
          </a:p>
          <a:p>
            <a:pPr marL="0" indent="0">
              <a:buNone/>
            </a:pPr>
            <a:r>
              <a:rPr lang="en-US" sz="3200" dirty="0"/>
              <a:t>In response to the events of September 11th, 2001, Senators Kennedy and Lugar launched the Youth Exchange and Study (YES) program to build bridges of understanding between the United States and countries with significant Muslim populations in Africa, Asia, Middle East, and Southeastern Europe. Funded by the United States Department of State’s Bureau of Educational and Cultural Affairs (ECA), the YFU’s YES students live in the United States with YFU host families and attend high school for an academic year.</a:t>
            </a:r>
          </a:p>
          <a:p>
            <a:endParaRPr lang="en-US" sz="3200" dirty="0"/>
          </a:p>
          <a:p>
            <a:pPr marL="0" indent="0">
              <a:buNone/>
            </a:pPr>
            <a:r>
              <a:rPr lang="en-US" sz="3200" dirty="0"/>
              <a:t>Each year, YFU welcomes about 45 YES scholars. We believe that these exchanges have a positive impact in our communities as well as in our global society. YFU YES scholars are also committed to community service, collectively performing over 1400 hours during the 2014-15 academic year.</a:t>
            </a:r>
          </a:p>
          <a:p>
            <a:endParaRPr lang="en-US" sz="3200" dirty="0"/>
          </a:p>
          <a:p>
            <a:pPr marL="0" indent="0">
              <a:buNone/>
            </a:pPr>
            <a:r>
              <a:rPr lang="en-US" sz="3200" dirty="0"/>
              <a:t>YFU has several terrific students who are looking forward to experiencing US culture as well as sharing their own unique culture with an American family.  Could one of these exchange students be a welcomed addition to a family in your congregation this August? </a:t>
            </a:r>
          </a:p>
          <a:p>
            <a:endParaRPr lang="en-US" sz="3200" dirty="0"/>
          </a:p>
          <a:p>
            <a:pPr marL="0" indent="0">
              <a:buNone/>
            </a:pPr>
            <a:r>
              <a:rPr lang="en-US" sz="3200" dirty="0"/>
              <a:t>One such student, bravely preparing to leave behind her family and all things familiar to become a part of a unique </a:t>
            </a:r>
            <a:r>
              <a:rPr lang="en-US" sz="3600" i="1" dirty="0">
                <a:solidFill>
                  <a:srgbClr val="0070C0"/>
                </a:solidFill>
              </a:rPr>
              <a:t>Virginia family is 16 year old Sindi from Albania.  She a positive and high achieving girl who is interested math and science.</a:t>
            </a:r>
          </a:p>
          <a:p>
            <a:endParaRPr lang="en-US" sz="3200" dirty="0"/>
          </a:p>
          <a:p>
            <a:pPr marL="0" indent="0">
              <a:buNone/>
            </a:pPr>
            <a:r>
              <a:rPr lang="en-US" sz="3200" dirty="0"/>
              <a:t>Schools in your community are enrolling YFU exchange students and trust in YFU’s commitment to quality programs, high safety standards, and strong network of support for both students and families. </a:t>
            </a:r>
          </a:p>
          <a:p>
            <a:endParaRPr lang="en-US" sz="3200" dirty="0"/>
          </a:p>
          <a:p>
            <a:pPr marL="0" indent="0">
              <a:buNone/>
            </a:pPr>
            <a:r>
              <a:rPr lang="en-US" sz="3200" dirty="0"/>
              <a:t>Will you share this opportunity at your next service by printing the attached information in your bulletin or by posting in your listserv? If any of your congregants are interested in speaking with me, I am available at __________</a:t>
            </a:r>
          </a:p>
          <a:p>
            <a:endParaRPr lang="en-US" sz="3200" dirty="0"/>
          </a:p>
          <a:p>
            <a:pPr marL="0" indent="0">
              <a:buNone/>
            </a:pPr>
            <a:r>
              <a:rPr lang="en-US" sz="3200" dirty="0"/>
              <a:t>Thank you for your consideration.</a:t>
            </a:r>
          </a:p>
          <a:p>
            <a:pPr marL="0" indent="0">
              <a:buNone/>
            </a:pPr>
            <a:r>
              <a:rPr lang="en-US" sz="3200" dirty="0"/>
              <a:t>Warmly,</a:t>
            </a:r>
          </a:p>
          <a:p>
            <a:pPr marL="0" indent="0">
              <a:buNone/>
            </a:pPr>
            <a:r>
              <a:rPr lang="en-US" sz="3200" i="1" dirty="0">
                <a:solidFill>
                  <a:srgbClr val="0070C0"/>
                </a:solidFill>
              </a:rPr>
              <a:t>&lt;&lt;&lt; insert name&gt;&gt;&gt;</a:t>
            </a:r>
          </a:p>
          <a:p>
            <a:endParaRPr lang="en-US" dirty="0"/>
          </a:p>
          <a:p>
            <a:endParaRPr lang="en-US" dirty="0"/>
          </a:p>
        </p:txBody>
      </p:sp>
      <p:sp>
        <p:nvSpPr>
          <p:cNvPr id="5" name="Text Placeholder 4"/>
          <p:cNvSpPr>
            <a:spLocks noGrp="1"/>
          </p:cNvSpPr>
          <p:nvPr>
            <p:ph type="body" sz="quarter" idx="11"/>
          </p:nvPr>
        </p:nvSpPr>
        <p:spPr>
          <a:xfrm>
            <a:off x="3124199" y="1210097"/>
            <a:ext cx="5562599" cy="446342"/>
          </a:xfrm>
        </p:spPr>
        <p:txBody>
          <a:bodyPr>
            <a:normAutofit fontScale="85000" lnSpcReduction="20000"/>
          </a:bodyPr>
          <a:lstStyle/>
          <a:p>
            <a:r>
              <a:rPr lang="en-US" dirty="0" smtClean="0"/>
              <a:t>Outreach Message YES Example</a:t>
            </a:r>
            <a:endParaRPr lang="en-US" dirty="0"/>
          </a:p>
        </p:txBody>
      </p:sp>
      <p:pic>
        <p:nvPicPr>
          <p:cNvPr id="7" name="Picture 6"/>
          <p:cNvPicPr>
            <a:picLocks noChangeAspect="1"/>
          </p:cNvPicPr>
          <p:nvPr/>
        </p:nvPicPr>
        <p:blipFill>
          <a:blip r:embed="rId3"/>
          <a:stretch>
            <a:fillRect/>
          </a:stretch>
        </p:blipFill>
        <p:spPr>
          <a:xfrm>
            <a:off x="625508" y="2392952"/>
            <a:ext cx="1695450" cy="1695450"/>
          </a:xfrm>
          <a:prstGeom prst="rect">
            <a:avLst/>
          </a:prstGeom>
        </p:spPr>
      </p:pic>
      <p:sp>
        <p:nvSpPr>
          <p:cNvPr id="6" name="Title 5"/>
          <p:cNvSpPr>
            <a:spLocks noGrp="1"/>
          </p:cNvSpPr>
          <p:nvPr>
            <p:ph type="title"/>
          </p:nvPr>
        </p:nvSpPr>
        <p:spPr>
          <a:xfrm>
            <a:off x="192163" y="2637869"/>
            <a:ext cx="2562141" cy="1450533"/>
          </a:xfrm>
        </p:spPr>
        <p:txBody>
          <a:bodyPr/>
          <a:lstStyle/>
          <a:p>
            <a:endParaRPr lang="en-US"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Tree>
    <p:extLst>
      <p:ext uri="{BB962C8B-B14F-4D97-AF65-F5344CB8AC3E}">
        <p14:creationId xmlns:p14="http://schemas.microsoft.com/office/powerpoint/2010/main" val="2121679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77500" lnSpcReduction="20000"/>
          </a:bodyPr>
          <a:lstStyle/>
          <a:p>
            <a:pPr marL="0" indent="0">
              <a:buNone/>
            </a:pPr>
            <a:r>
              <a:rPr lang="en-US" dirty="0" smtClean="0"/>
              <a:t>Connect with faculty/departments with a focus on YES &amp; FLEX countries, cultures, and languages.  Check: </a:t>
            </a:r>
          </a:p>
          <a:p>
            <a:r>
              <a:rPr lang="en-US" dirty="0" smtClean="0"/>
              <a:t>universities</a:t>
            </a:r>
          </a:p>
          <a:p>
            <a:r>
              <a:rPr lang="en-US" dirty="0" smtClean="0"/>
              <a:t>colleges</a:t>
            </a:r>
          </a:p>
          <a:p>
            <a:r>
              <a:rPr lang="en-US" dirty="0" smtClean="0"/>
              <a:t>community colleges</a:t>
            </a:r>
            <a:endParaRPr lang="en-US" dirty="0"/>
          </a:p>
        </p:txBody>
      </p:sp>
      <p:sp>
        <p:nvSpPr>
          <p:cNvPr id="3" name="Text Placeholder 2"/>
          <p:cNvSpPr>
            <a:spLocks noGrp="1"/>
          </p:cNvSpPr>
          <p:nvPr>
            <p:ph type="body" sz="quarter" idx="3"/>
          </p:nvPr>
        </p:nvSpPr>
        <p:spPr/>
        <p:txBody>
          <a:bodyPr>
            <a:normAutofit fontScale="85000" lnSpcReduction="20000"/>
          </a:bodyPr>
          <a:lstStyle/>
          <a:p>
            <a:pPr algn="ctr"/>
            <a:r>
              <a:rPr lang="en-US" dirty="0" smtClean="0"/>
              <a:t>ACADEMIC COMMUNITIES</a:t>
            </a:r>
            <a:endParaRPr lang="en-US" dirty="0"/>
          </a:p>
        </p:txBody>
      </p:sp>
      <p:sp>
        <p:nvSpPr>
          <p:cNvPr id="4" name="Content Placeholder 3"/>
          <p:cNvSpPr>
            <a:spLocks noGrp="1"/>
          </p:cNvSpPr>
          <p:nvPr>
            <p:ph sz="half" idx="10"/>
          </p:nvPr>
        </p:nvSpPr>
        <p:spPr/>
        <p:txBody>
          <a:bodyPr>
            <a:normAutofit fontScale="47500" lnSpcReduction="20000"/>
          </a:bodyPr>
          <a:lstStyle/>
          <a:p>
            <a:r>
              <a:rPr lang="en-US" dirty="0" smtClean="0"/>
              <a:t>Regional/Area Studies Departments</a:t>
            </a:r>
          </a:p>
          <a:p>
            <a:pPr lvl="1"/>
            <a:r>
              <a:rPr lang="en-US" dirty="0" smtClean="0"/>
              <a:t>Near East/</a:t>
            </a:r>
            <a:r>
              <a:rPr lang="en-US" dirty="0" err="1" smtClean="0"/>
              <a:t>NorthAfrica</a:t>
            </a:r>
            <a:r>
              <a:rPr lang="en-US" dirty="0" smtClean="0"/>
              <a:t>, South Eastern Europe, Africa</a:t>
            </a:r>
          </a:p>
          <a:p>
            <a:pPr lvl="2"/>
            <a:r>
              <a:rPr lang="en-US" dirty="0">
                <a:hlinkClick r:id="rId3"/>
              </a:rPr>
              <a:t>https://</a:t>
            </a:r>
            <a:r>
              <a:rPr lang="en-US" dirty="0" smtClean="0">
                <a:hlinkClick r:id="rId3"/>
              </a:rPr>
              <a:t>www.hampshire.edu/areas-of-study/middle-eastern-studies</a:t>
            </a:r>
            <a:endParaRPr lang="en-US" dirty="0" smtClean="0"/>
          </a:p>
          <a:p>
            <a:pPr lvl="2"/>
            <a:r>
              <a:rPr lang="en-US" dirty="0"/>
              <a:t> </a:t>
            </a:r>
            <a:r>
              <a:rPr lang="en-US" dirty="0">
                <a:hlinkClick r:id="rId4"/>
              </a:rPr>
              <a:t>http://</a:t>
            </a:r>
            <a:r>
              <a:rPr lang="en-US" dirty="0" smtClean="0">
                <a:hlinkClick r:id="rId4"/>
              </a:rPr>
              <a:t>www.ccp.edu/academic-offerings/all-offerings/liberal-arts/degree-programs/international-studies</a:t>
            </a:r>
            <a:endParaRPr lang="en-US" dirty="0" smtClean="0"/>
          </a:p>
          <a:p>
            <a:r>
              <a:rPr lang="en-US" dirty="0" smtClean="0"/>
              <a:t>Language Departments</a:t>
            </a:r>
          </a:p>
          <a:p>
            <a:pPr lvl="1"/>
            <a:r>
              <a:rPr lang="en-US" dirty="0" smtClean="0"/>
              <a:t>Arabic, Urdu, Russian, Polish, Turkish</a:t>
            </a:r>
          </a:p>
          <a:p>
            <a:pPr lvl="2"/>
            <a:r>
              <a:rPr lang="en-US" dirty="0">
                <a:hlinkClick r:id="rId5"/>
              </a:rPr>
              <a:t>http://www.indiana.edu/~ceus/_</a:t>
            </a:r>
            <a:r>
              <a:rPr lang="en-US" dirty="0" smtClean="0">
                <a:hlinkClick r:id="rId5"/>
              </a:rPr>
              <a:t>undergraduates/turkish.shtml</a:t>
            </a:r>
            <a:endParaRPr lang="en-US" dirty="0" smtClean="0"/>
          </a:p>
          <a:p>
            <a:pPr lvl="2"/>
            <a:r>
              <a:rPr lang="en-US" dirty="0" smtClean="0">
                <a:hlinkClick r:id="rId6"/>
              </a:rPr>
              <a:t>http</a:t>
            </a:r>
            <a:r>
              <a:rPr lang="en-US" dirty="0">
                <a:hlinkClick r:id="rId6"/>
              </a:rPr>
              <a:t>://</a:t>
            </a:r>
            <a:r>
              <a:rPr lang="en-US" dirty="0" smtClean="0">
                <a:hlinkClick r:id="rId6"/>
              </a:rPr>
              <a:t>courses.vccs.edu/courses/ARA-Arabic</a:t>
            </a:r>
            <a:endParaRPr lang="en-US" dirty="0" smtClean="0"/>
          </a:p>
          <a:p>
            <a:pPr lvl="2"/>
            <a:endParaRPr lang="en-US" dirty="0"/>
          </a:p>
        </p:txBody>
      </p:sp>
      <p:sp>
        <p:nvSpPr>
          <p:cNvPr id="5" name="Text Placeholder 4"/>
          <p:cNvSpPr>
            <a:spLocks noGrp="1"/>
          </p:cNvSpPr>
          <p:nvPr>
            <p:ph type="body" sz="quarter" idx="11"/>
          </p:nvPr>
        </p:nvSpPr>
        <p:spPr/>
        <p:txBody>
          <a:bodyPr>
            <a:normAutofit/>
          </a:bodyPr>
          <a:lstStyle/>
          <a:p>
            <a:pPr algn="ctr"/>
            <a:r>
              <a:rPr lang="en-US" sz="2000" dirty="0" smtClean="0"/>
              <a:t>Resource Examples</a:t>
            </a:r>
            <a:endParaRPr lang="en-US" sz="2000" dirty="0"/>
          </a:p>
        </p:txBody>
      </p:sp>
      <p:pic>
        <p:nvPicPr>
          <p:cNvPr id="9" name="Picture 8"/>
          <p:cNvPicPr>
            <a:picLocks noChangeAspect="1"/>
          </p:cNvPicPr>
          <p:nvPr/>
        </p:nvPicPr>
        <p:blipFill>
          <a:blip r:embed="rId7"/>
          <a:stretch>
            <a:fillRect/>
          </a:stretch>
        </p:blipFill>
        <p:spPr>
          <a:xfrm>
            <a:off x="506027" y="2382712"/>
            <a:ext cx="1828800" cy="169545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Tree>
    <p:extLst>
      <p:ext uri="{BB962C8B-B14F-4D97-AF65-F5344CB8AC3E}">
        <p14:creationId xmlns:p14="http://schemas.microsoft.com/office/powerpoint/2010/main" val="59374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85000" lnSpcReduction="10000"/>
          </a:bodyPr>
          <a:lstStyle/>
          <a:p>
            <a:pPr marL="0" indent="0">
              <a:buNone/>
            </a:pPr>
            <a:r>
              <a:rPr lang="en-US" dirty="0" smtClean="0"/>
              <a:t>The State Department recognizes that appreciation and support to schools which enroll exchange students is critical.   </a:t>
            </a:r>
          </a:p>
          <a:p>
            <a:pPr marL="0" indent="0">
              <a:buNone/>
            </a:pPr>
            <a:r>
              <a:rPr lang="en-US" dirty="0" smtClean="0"/>
              <a:t>Bring these resources/incentives to your conversations with school administrators: </a:t>
            </a:r>
            <a:endParaRPr lang="en-US" dirty="0"/>
          </a:p>
        </p:txBody>
      </p:sp>
      <p:sp>
        <p:nvSpPr>
          <p:cNvPr id="3" name="Text Placeholder 2"/>
          <p:cNvSpPr>
            <a:spLocks noGrp="1"/>
          </p:cNvSpPr>
          <p:nvPr>
            <p:ph type="body" sz="quarter" idx="3"/>
          </p:nvPr>
        </p:nvSpPr>
        <p:spPr>
          <a:xfrm>
            <a:off x="3124200" y="663267"/>
            <a:ext cx="5562599" cy="639762"/>
          </a:xfrm>
        </p:spPr>
        <p:txBody>
          <a:bodyPr>
            <a:normAutofit fontScale="62500" lnSpcReduction="20000"/>
          </a:bodyPr>
          <a:lstStyle/>
          <a:p>
            <a:pPr algn="ctr"/>
            <a:r>
              <a:rPr lang="en-US" dirty="0" smtClean="0"/>
              <a:t>US HIGH SCHOOLS  &amp; </a:t>
            </a:r>
          </a:p>
          <a:p>
            <a:pPr algn="ctr"/>
            <a:r>
              <a:rPr lang="en-US" dirty="0" smtClean="0"/>
              <a:t>STATE DEPARTMENT RECOGNITION  </a:t>
            </a:r>
            <a:endParaRPr lang="en-US" dirty="0"/>
          </a:p>
        </p:txBody>
      </p:sp>
      <p:sp>
        <p:nvSpPr>
          <p:cNvPr id="4" name="Content Placeholder 3"/>
          <p:cNvSpPr>
            <a:spLocks noGrp="1"/>
          </p:cNvSpPr>
          <p:nvPr>
            <p:ph sz="half" idx="10"/>
          </p:nvPr>
        </p:nvSpPr>
        <p:spPr>
          <a:xfrm>
            <a:off x="3124199" y="3480382"/>
            <a:ext cx="5562599" cy="2391947"/>
          </a:xfrm>
        </p:spPr>
        <p:txBody>
          <a:bodyPr>
            <a:normAutofit fontScale="40000" lnSpcReduction="20000"/>
          </a:bodyPr>
          <a:lstStyle/>
          <a:p>
            <a:r>
              <a:rPr lang="en-US" dirty="0"/>
              <a:t>School Administrator Handbook </a:t>
            </a:r>
            <a:r>
              <a:rPr lang="en-US" dirty="0" smtClean="0"/>
              <a:t>about benefits of FLEX, YES students</a:t>
            </a:r>
          </a:p>
          <a:p>
            <a:pPr lvl="1"/>
            <a:r>
              <a:rPr lang="en-US" dirty="0">
                <a:hlinkClick r:id="rId3"/>
              </a:rPr>
              <a:t>http://</a:t>
            </a:r>
            <a:r>
              <a:rPr lang="en-US" dirty="0" smtClean="0">
                <a:hlinkClick r:id="rId3"/>
              </a:rPr>
              <a:t>yfuusa.org/media/Education/A-SMYLE-CBYX-FLEX-YES-SchoolAdministratorsHandbook2014.pdf</a:t>
            </a:r>
            <a:endParaRPr lang="en-US" dirty="0" smtClean="0"/>
          </a:p>
          <a:p>
            <a:endParaRPr lang="en-US" dirty="0" smtClean="0"/>
          </a:p>
          <a:p>
            <a:r>
              <a:rPr lang="en-US" dirty="0" smtClean="0"/>
              <a:t>School Administrator Appreciation Letter</a:t>
            </a:r>
          </a:p>
          <a:p>
            <a:pPr lvl="1"/>
            <a:r>
              <a:rPr lang="en-US" dirty="0">
                <a:hlinkClick r:id="rId4"/>
              </a:rPr>
              <a:t>http://</a:t>
            </a:r>
            <a:r>
              <a:rPr lang="en-US" dirty="0" smtClean="0">
                <a:hlinkClick r:id="rId4"/>
              </a:rPr>
              <a:t>yfuusa.org/media/yes_lounge/DOSGrantsSchoolAdministratorLetter.pdf</a:t>
            </a:r>
            <a:endParaRPr lang="en-US" dirty="0" smtClean="0"/>
          </a:p>
          <a:p>
            <a:r>
              <a:rPr lang="en-US" dirty="0" smtClean="0"/>
              <a:t>The </a:t>
            </a:r>
            <a:r>
              <a:rPr lang="en-US" dirty="0"/>
              <a:t>Medallion Program recognizes high schools </a:t>
            </a:r>
            <a:r>
              <a:rPr lang="en-US" dirty="0" smtClean="0"/>
              <a:t>which enroll a YES or FLEX student with </a:t>
            </a:r>
            <a:endParaRPr lang="en-US" dirty="0"/>
          </a:p>
          <a:p>
            <a:pPr lvl="1"/>
            <a:r>
              <a:rPr lang="en-US" dirty="0" smtClean="0"/>
              <a:t>Medallion </a:t>
            </a:r>
            <a:r>
              <a:rPr lang="en-US" dirty="0"/>
              <a:t>graphics for use on </a:t>
            </a:r>
            <a:r>
              <a:rPr lang="en-US" dirty="0" smtClean="0"/>
              <a:t>school’s </a:t>
            </a:r>
            <a:r>
              <a:rPr lang="en-US" dirty="0"/>
              <a:t>website</a:t>
            </a:r>
          </a:p>
          <a:p>
            <a:pPr lvl="1"/>
            <a:r>
              <a:rPr lang="en-US" dirty="0"/>
              <a:t>Medallion banner template</a:t>
            </a:r>
          </a:p>
          <a:p>
            <a:pPr lvl="1"/>
            <a:r>
              <a:rPr lang="en-US" dirty="0"/>
              <a:t>Certificate each school year</a:t>
            </a:r>
          </a:p>
          <a:p>
            <a:pPr lvl="1"/>
            <a:r>
              <a:rPr lang="en-US" dirty="0" smtClean="0"/>
              <a:t>YFU will send the graphics and certificates to each school.</a:t>
            </a:r>
          </a:p>
          <a:p>
            <a:pPr lvl="1"/>
            <a:r>
              <a:rPr lang="en-US" dirty="0" smtClean="0"/>
              <a:t>See </a:t>
            </a:r>
            <a:r>
              <a:rPr lang="en-US" dirty="0"/>
              <a:t>more at: </a:t>
            </a:r>
            <a:r>
              <a:rPr lang="en-US" dirty="0">
                <a:hlinkClick r:id="rId5"/>
              </a:rPr>
              <a:t>http://</a:t>
            </a:r>
            <a:r>
              <a:rPr lang="en-US" dirty="0" smtClean="0">
                <a:hlinkClick r:id="rId5"/>
              </a:rPr>
              <a:t>eca.state.gov/programs-initiatives/host-high-school-student/high-schools#sthash.bbAOg16D.dpuf</a:t>
            </a:r>
            <a:endParaRPr lang="en-US" dirty="0" smtClean="0"/>
          </a:p>
          <a:p>
            <a:pPr lvl="1"/>
            <a:endParaRPr lang="en-US" dirty="0"/>
          </a:p>
          <a:p>
            <a:endParaRPr lang="en-US" dirty="0"/>
          </a:p>
        </p:txBody>
      </p:sp>
      <p:sp>
        <p:nvSpPr>
          <p:cNvPr id="5" name="Text Placeholder 4"/>
          <p:cNvSpPr>
            <a:spLocks noGrp="1"/>
          </p:cNvSpPr>
          <p:nvPr>
            <p:ph type="body" sz="quarter" idx="11"/>
          </p:nvPr>
        </p:nvSpPr>
        <p:spPr>
          <a:xfrm>
            <a:off x="3124200" y="2901004"/>
            <a:ext cx="5562599" cy="446342"/>
          </a:xfrm>
        </p:spPr>
        <p:txBody>
          <a:bodyPr>
            <a:normAutofit/>
          </a:bodyPr>
          <a:lstStyle/>
          <a:p>
            <a:pPr algn="ctr"/>
            <a:r>
              <a:rPr lang="en-US" sz="2000" dirty="0" smtClean="0"/>
              <a:t>Resources/Incentives:</a:t>
            </a:r>
            <a:endParaRPr lang="en-US" sz="20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500" y="6247657"/>
            <a:ext cx="476410" cy="47641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3951" y="6336540"/>
            <a:ext cx="476410" cy="298645"/>
          </a:xfrm>
          <a:prstGeom prst="rect">
            <a:avLst/>
          </a:prstGeom>
        </p:spPr>
      </p:pic>
      <p:sp>
        <p:nvSpPr>
          <p:cNvPr id="6" name="AutoShape 2"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uNTh8udhjvWY4611PiG3w5YCuZkU5NcdSNmXBlKZNy5U7XXlW9DUllerPuV/klQ4dCeh9vanMOtZF/Gy6pavFjfsYYP8AEM9KiMrFNHRowx1pgPlS/wCxIfyb/wCvUdrtliDIBg9RjoalktklQo6DBHpWu5JOtSL1qtbbShVkAdeG4qwFQfwimBJnimQfcx6HFAC46CkiVRI4wOeaLAV71LzA+z7WP8Rb+lJYLeAH7SEA7bev41fwM9BTlUDPAqeQLjJf9WRUuD6U10VtoIH3hUyxJ2ArRCI8Z7Gk2HB6/WrCwKe1P+zJtYsvAHNUkK5mum+YKOi/Mf6U8jrVqGzUISEALHJ9qbLAUUkDApqNhXM24kWNCznArLXMkhkfqf0qe5xcTHaoKIcZx1NOSI1lN30KSCFa63wja7rgORXNwRZOK77wrb+WinFVRjdik9DrFU7R9KKkHSiuyxicNrkO4NxXG3Me1yK77VFyDXG6lHtkJArkrI1gZRUVm3sYOp2XXo1ajCszUiY7u2kHVQx/UVymqNFLWW3U3QQmE4EmP5/WodO08KH+1z3867yUeO8C5Q9AwI6jkZHUYrr/AA5Pbar4evrdSFugmSnfjow9q4WGeWC/lj34g4OMZ2E/0rpUvZ2a6mdr3N9LfSomaSSLVjx1F4p4qdItK3HJ1jBPH+kIaz1dsY4P4UkBZWMZIx1XjtWiqPy+4nlNVIdJBO59Y/7+If60qQ6QpDPJrGc4HzJ/8VVMZx1pWBMZxjPUZFHO+yDlLZt7ApgXGqBvcJ/8VUHgGDyNHdfGUt1cal9ok2tbyAKYs/JnGOcdaVMlQc9vSnjP+RQ5+Q0joCfDO5d0Wogk8ZlPX86lVvDwHywaj/39/wDsq5llLSoDsIXkZFTqT6/pS5gsdCsmhfw2uon/ALbD/wCKoMmisdn2LUmPXBnH/wAVXPrK23J+X174psUzjcxIy3t2qkxG9dS2GwCCyv1x1JuV5/8AHq5w/absJp6l3vZ2LPtbKxKTnaD3AHGT7mo7y8dUYlh7DHeug+GFp5upXd1KMsqYz7mm5390LHONaJbMY5BgqcUKsIPStzxhaeTqEjKOGOa5rnNZz912GtTVs0jeUbR3ru9FQIq4AriNEjJfJru9M+WPJ4A7mtaW1yZmwPworPOrWQJBuE4/2TRR7eHdfehcr7HARa44QLOxmjx97+ID+tRXbRXMZeFww/lWRfW9vcQh4VaIt8w2NtwfXAOB+HX3rnJLq8tJMliCOjr/AF/yK+TwmZygvZ1HdHozoJ6o6R05rC8YSmy003CoWMak4B/2lH9am07xFG8vl3yBSAD5i9PxHapPHCx3HhyVo8MCnBU5/iWvapVadWN4s53Fxepx+leLprSdJoYZUkQ5BUj/ABrpNNvF1KSW4EZjMijKH8c1yejaX5rjeOO9bms3MOhmwJbYXVmBAJ6GrSdtdgZ0FoxhuEt5ASGz5b/0NaTWTHDCMkg5Bqt4MvbTxVqtraxhd3IkKqRgY6j8q6OO6+x31zbXUSSyxtsy6ghtvGQOx9a6KaVtWZO9zl77WLTT2KXMdwrYyAIS2foRxWf/AMJhp32r7L9j1QzENhfsvHy8kZ3Y4ru5bi0lIEumWEif7UOefzpCNNYsTo2mNuGD+5PI/OtGlbRgn3RgaHdQ6np0V5ZiTyJQSu9drcHGCOx4q3FDKPM81lYbsqFXGF9DzyevPFa8Nxaw/uotJsUQDIChgP8A0KoLQpb6he3RiWWO42bbeXLRwbRg7Ocjd1OSeRSitPe3BvXQ5/V9YsdGmjF8ZFMqkqVQt0659KoxeNNClfaty+fUxEAV112mmajIDfaFps5jGFMkJbGeuOajFpoy8Dw9pQH/AF7/AP16xqQq39yS+42g6SXvxd/UxdN1bT9ZZk02dbgqMuVB+Xn1rQkTaCSu0e9aVjPZWiubTS7C3Vjk+XBjP61FCRreqtp8OF8xcy4XARQpOAOxPetoJpe/v5GU+W/ubeZzCzLeMZUQiMEhCf4vevUPhpB5WmzSEffauDtpEjjjXykyABXp3hUCLSowABkZwKqEdbkt6GP4vh8x2OK4ZoyJCMV6L4iKtuOK8w1zXIbeZo7TbI4OC/8ACv8AjUYmcKa5pOw6ab0R0VhNFZxBpTgnoo5J/Cp7vV2aIfaJBBDkARg5LHsOOSfYVxek3t1eHcGOCSNx6nHfiuptjHbReesfmzqDtZuTz1xgHA+gr57GZi6i9nF2X4nZTo8urJPPuD0sLkjtlkH6FuKKVNRmKAkwZI5+Vf8A4uivK9hE3uYZmjkBjTeGTkq6kEZz69awbxJDcuGB8vtkV0IcyRKzY5GeOn8z/Osi7gVZG8iVk28tGfmUj8en4GuOn1LZzc1shlIh3RspwQOgqxAJGt7i2kYbfJ3cHg/MO1WJGy7A25Bb+NDkHHt1/KnaXEjXMkeQcQEHsR8w7V6eEm/axS7oymvdZJpdoEHBx+FZXxGTH9k55AWTn8RXSQwNE3XisL4hrui0k57SfzFfUy+Fo4VuN+G9ybG5uriKTy5E2bGzg5JP+Fd1d3Y1S8luWKxzudxA6Z7kV5x4cizpep8ZyYv5tTbbUNRgmdRc8xkgZUE8etQp2VhtdT1eziWX93csIZQoLA+/T8xzV4WcO3/j7iJ/3G/wqLWLeW4vbJ4hmea0hbAGASUGR+lQPDJc2G+zaaOUHJIh83gE5GMjmtVLoSo3JpbWFXRvtcI5wco3OfwqrMHW6MSKrw+XuEwOBuzjbjr05z096qyQ3ygNJNeOhI+VdMOfxO7irc00C3McQcgOCTvGGz2wPzz6VLqxW7K9m7XKGjrqTzXH9piwSPOY/s7OT75yP5VpyQR7SDPGCeO/+FYkrXYuLgR3k0cZl3Rg6U7gL6bg2G553fpWjp0SmCaW9uJHBb92Gt/IKgdcgsSee/HFWpX1J5RbgpEfLjIZiPlx3Pp6+9ZEXiCDw1c3EwfFzLHtVsE4yOW+ta+m2u/xFYrGAI5I3k5IOU2OPzzg1ynibS3uZSyKSFXGaSu9UGiOrntQt4iqeG2kfiM139jcR2mmq0rhVA6nua4fxDeRWVxEww8iouQDwOP88VDLc3N7FuuHeJCMKoHJ6/lWOIx0MOnbVjhRc/Qd4x19rsSQ26ny8HOD1+p/pXCyWqB2lnYTFQTsQcL7Vv6ggEJECFIxncCev49z3rMigYsVVSdxzl1wD/WvArYmpVblPU7IU1HRF22tzLa7Y8DcBwTwBW9BLG9vtTbOo+U7SNuRjgmsm0hiS3LXS+YqHoBgflnH51qTyGKAGLagCjaMDj+n+e9ebVbaNYk4lu8cRWYHYb34/Sioo7iTYuZXzgev/wARRWfvdxmf5xbO+JkwO68H8qpPJA80zIw+ZQOo5NSR+VHJIYt+533vufcN2O3JwPbiqs0TbwGmDgOWO+Pkg9FHpj1rjVflbSL5SBIgLjdkEMwwM1LbRSC9dpR83kY6f7dUpInTAHlkgH7jkDPYAH9ferOnGT7QwcuR5WBuOe4/rXoYGt+/gvNGdRe6zUTB4Nc18QU/d6V/20/mK6VAM1heOY/Mj0zA5HmfzFfbyWh50dzD0png0bUniYBleDGR/tGoUZpHkkfBdyWOBjmr1jFjRdTBHVof/QjWRZarYT30lhDdI12m7dHggjb17VkoN7FXse6Xd2VtbK4tnXzIdNLBgc7WWM4/Ws+e8uLDw5pWpJGrvNbwGVclQxfec/pXMTXrR3MMcbFDJAYm+bOQVx0rZ13Wo4PBj272rM+nwRsAG4kVN3Gex5rGli1NtS0a0LdNq1i3D4imZfmtVx2/etVa58RPE6O0CBUByC5Oc+/UV5zb/EuFrkWy6FdlyDtPnoA2PrWgvi+zu72ytbi0itric4WKe5UMd3y8YB/StHGo1oVGMb+8jstP8UtdWxZLOPhioIkJB9DWff6dF45tbjSNatQllFsuP9HkZXLAkAZ9OaxbnxHNplshn8Oyxh38tEF/b7m46gbula/g7xN541aWDT2injeO1dJHB4PLHI6YH607yhrJ2RLh2RX+HnhLRPC2p2Go2tvLD9r0tnYyTtIFyRkgnpkEdB2rpNLa3vbGSW2U+UZWALd8Y5rmhqL/AGewinUssFmkaDcAOPaul8JOsmhRlV48xu+fSow+LdWuqa21FUpcsOY5m2knkvnM0hklzgZIJx7DtXTQglCGwrMoIDHJJ6fga5tr23ivdwTDH7xA64z6VppqkKDAQklQvzMBz614EpRUnd9WdMU7KxLehZHcgFgVPzNyy4B/rWYytIrJIeuQC3HFWJtQklDlV2q45CJxjHv/AJ5rLjDlv3gO3IyHk9ueB3z2rCrVj0ZSTNqOaGGIJKchugU4zirH2t32GOCT0HsPXJxWZZBkjh/eIhj+8sS/K/Hr2GTmrHlwqlrvkmkaElo2dsEnB68jPBPHNcLqqWhokTNfOrEF4AQcEGZf8KKoTWWlPK7y6ZA8jMSzErlj3P3aKw5kFhzNlzznDY65x+pquxBbIxyxH1qSV8yJ7VDI4GCzYycDNcXvOTsjXQgc8nB55p9gR9oOeB5Z/mKp3OoWkEavLdRIj5CkuACR1H4YP5U7S763uNQaKCZJHWESEKc/Kx+U/Q16OAp1FXg3F2uvzM6jXKzdUgA4xWP4sYbLDP8At/0rZU4HrXHfEfURZjTN2/8AeeZggZ6Yr9CZ5SLtoQ2kXwH9+L+ZrmdK8MXcHiOXU5r1JYG8wJDzlQx4A47fXvWp4TvYr20vY0bJBicj05Yf0ro4bYFOlTGTjewNJ7mbKCdajIcYDYxWp4gYjRvEOdhH2Zx8p57da5mVbh/Ekm2cCMXAIAQZwOozV7Xkka08QS/apdqRSERDAU8Drxk14ajaTu/tI7U20vQ8E8fRldXt3AIVrSI598E113hq0jM/ga6NpJLKnlFZFcgL+/PYVy/iq7li1OCMPEVFtEx82FHPIOcbhWrbC2uLvwe00VyXfY++IhFUmU8YA+UfTFfU04tUYS6HHN/vJHKTOx8VykEkfb8/+Ra+i/BxMs2uOACTqnOWxxXgL3066uEH2MgXW0N9jj3Eb+u7bnPvXsng7zTFeyC5kCpqmwjAIkHq2R1964czp8tJKWhrh5aysaeoxu2pykONgBCj2zXeeB0WLw9GgY8SOevuK8p1xr5NVuVjmjYeYwAMQyBnpmvRfATynwzEZwgcyPkKCO9edgqajiLqXcdaXuWZiGNPtLHaDy3Xn1q2suMFTjjtx2rl015kuCJrKQfORmORG746HHrViLxFZiEGVbuIBAcvbsRycdVz34rxcRhqyk2lfU6adSNrHQbuACSSO5NJFgAjjk+tZC+INLO/OoQLsbYd7bcNjOOcehrThuIpGIjljcjqFYEj/OR+debOnVS1i/uNLo0IGB8vJBz06elWY5Bsh+YfN2B6/wDj3P61St2+UfT0qzE/y9a4oyknZl2IZZ08x8umcn+Mf/F0Vc3jvRTuFjk8ND4tuXMk8gltVKqZDsXaeRt9T1z+FZkumCXwtC0dsZJzOLkpKxfdIW689vSutdFM4fA3FcE+2acVI3KBgKBiumGImrOO6t+FyXBXdzkrjRZZdDsILeGC3njB3DaMKWHzfn3re0+1KavJMGAR7cJtA4yD1q2qHc2em7ilsVKXQB/55nn8a6MJVqyrw5u/5smcUos0EXArg/iqqZ0lZbWOdQJWyzldvK+hr0NFGOteZfG20u530Q2UqRMom3EjOfu+1fdnlk/w+iREvNkaRq6RMAsm8/ebr6Gu7gXjHavPfAz/ANmaPNdapcRoqNGjvj72S5Gf0rqYPFmhhedRhBH1qErFMtLasLiSbK43k8DnqaPE9ne3Gl3UWmWaztcIUdgwXbnv79K0NLtU1SzYOVFnNySOsoJz+WDXS3M9toujEBUS3hi2oijsOgFc1LARj78+rubuu9EjyvTvAU5CJenTGuCAMSRBmx2HPJrprTwhqNpYXNtG9ugbIjEcOFXjtXY+F5LHV5kv47GHzEfAlkRS3Tt3FbbXaPcX4HlZWUqAdueB9c/pXsrBxcVqzneJkm9EeOX3w9WOTa0OmLOcNjyEDZ659etM8HaLqOk3V/Bf2im2MomFwGG3IHp1FexeIraya1jvJrKOSZFBDBfmGBnrWBpV/barZTPGEaNmKspx6cg1hiMJF01e9ioV5O+iOPex+0TCSNo8OSwJXrnvmuk0W2MNl5bgEhjyB9KqX1nFp1uixIBbKdqqo+4M8YrT00j7ORkEbjzXBRwUqNfn3TuXOtzwscbJpZ8xWkijZM55H4/4VnPoMDI6eU0RZRH8px0O4V2DSRvGo2jkDNQu6ZPyjrXh16HLJtNnRCV1scbqGiSTQXmybf50iyfvBu+Ufw8/WmJoyHxCZ5LSDyTCU3qgBbK7WBI56fyHpXWyrGecAYBquI9sTFeX56/WuOU6kdE+j/yNFGJy/h2zkF/BuWeARWZhwsr4Pznbwe6jv603wtNctq8cK319LbW0UkTrOVYPh/lOcZ3Y6/QV1mAgYnr0yKihtoYp3lSNUdgckDGcmsFi5e9zLdWG4HN3emeJ2upjF4utooy5KobFcqMnA/CiurMUDEs27J5PzGiub2r8vuX+RXIh4jG4c/w/4VYKrufn0qAkbh/u/wBamyN78elaU4qwNjQEyf8AeqOEKLnI7Rn/ANCpxZVZiw6Nn3qsbiOJpZZGWJEj5ZjgferswqXtoeqIn8LNeI5FcH8VZEW40gSEKCsvU47rXURa7pqjm9t/+/grnPGeh2XjO500w3DyLbCRWMLDA3EHk49q+xXvaI87Y0vhVFZamL63nEMqBUbY2G6E9q9Ej8L6NgYsbb8IlH9K434d+D7TwxPPc2ck7SyoEbzHBGM56Yr0SGRjjkVvCFlqZt66BDp9vHGQqKqr+Ap89tbSxkN5bALtxkHNcr4r1w+Y2mxx32MjzWTSmuo3BGdvUD69aPCunwz3Elw1uirBjAl0kWrbz0KtknitlFNXYr6nd6RDFBa7UjUAE8jiqX2e5e5lY3NqYzITt8jnBx33dfequqXttp+mvJd29xcQnCPHBCZWYE4+6Oo9a5W01Tw4L6H7P4ev4ZWkXax0uRQrZ4JPb61107ctzN6ux6PMFMBGBjbjke1YUGnwxGQxqqrnJAwBWhNJ5iFJFLKQQc9COhrydIrezurqJ44VkilK5GgTkZHcMHwRx1FZSSmtyk7Ho9zp0TRAHBU9QRXM6lpesR3R/sm9tYrbAOySPcc9+a2tB1FNU01ZFZ2dD5cheBoMsB1CNyAfxrRWENGQe9YPblK8zh4ij28c0LiSIjIYdvXNKfLbrgHP51Bdac+jRqLfc1sOBk9PY/41DxN80RHLZZT2+n5V4GNoOm+ZbHZSndWLjQjacY6U3yRsOcd/51UViQDjqON2cjFSLMCOSCG9/evHnZs6VcmaJcPkUSQqwkHT5cUnygOAOM05mALdeRXJKKKuOWFNo6UU1ZEwOv5UUuVDK7n94v0/rR5mWbb0PPNRK2XznJx3Oe9NUkbmc4UcVEdhixtu3AdeB+NQ/YI9TEtjN+8WWP5lBwT82f6VTur/AG7kt84H8VR+GoLuXxFFPCrmJU2yN2wDnGfxr18BgZynGpLRJnPUqpJpF5Ph3pjjBSVP91zW5ofhyx0OJktRKS53MZGzzW9FG23qQBUd2jZj69DzX1MYpanBcntsbDtAAyKtox4FVbRG8nOeuKsRAl9tXqIsROQx5NXGz5HPXINQJGe9WQuY485OFFJAQiUIcM6qfdgKQzqeBIhPs4/xrK17whpmu3qXOoJcGVE8tdku0AZz0x71lxfDfQY7qK4QXoeNgy/v+Mg59K1ShbVsV2dYGYDkGnRO+2QZbpxzU5w2SahbjOKhgVJWbIPJAHenK3yGnyKVwM54FNRPlxnNQtxsy7mFZUYMm4Hhl9RXFarZSabN50JJhPQ/0P8AjXockfOQDWfeWiyI6uFMbcMKlpSTUhp21RxtvcR3W1vuuvaljYhMMApDYNVNc0ybTLgTQsTEej9cezUtreR3UbRS/LIBkjPv1+leBjsE6bcobHbSqqWjL6uChJ6n0FSscF93pVRyI1wf4W/pT1bYhHHPH868WSOhFhT8o+lFMQrsXlun92ipGUpHEDOWIwq5JzjvWNeXbXLMOkZ7etVpp5J3BkOTkfKDx/8AXNdT4e8NtJtub8YTG4Rnq319q9/BZaoaz1f5HJUr30Rn6FoUuoMJJQYrUHqOrewru9PsorbEUKBI1XhRVmKEKBgBVHAGOgq1GoDc4r24xUNEcrbY2OLrkcYpl1DvKg46dKuKODXlvxg8V+INPurbTfCVlfG5XDz3cVo0gX0jX5SM9z6cDrXRTpupKyM5SUVdnplvCBHgYGPSpoogCTmvm+LxZ8TzETnWNxI6ad/9hXdfCS+8cax4gkfxHc30Wm20ZZ47i3EXmueFUHaDgck49K6JYTkTk5IyjiOZ2sz2OMYJz6U5BgDtSgFWP+eKyfF17c6f4Z1K5sIpZb1IiIUiTe28nAwOc4zmuWKu7G7ZsDOPelKnrmvnxfF3xDDcpq/XB/0Af/EVMni/4gedHkar5eRuBsB6/wC5Xb9Sf86MPrHkz3onk8CozyD0xU5AxlVJ9s01lyOnHeuNm61IpFG78AKasZwfavDPE3jHx5pPijVrCMmS3gmYQOLEMGTqvIHPBqlB8TPGot8uE3c/e0//AOtXQsJK3MmtTH2y7HvpTg4qs8X5elc58L/FUvinw60mop5ep20hjuFEZQHurhfQjjjuDXWuvpXLODhJpm0WmroxruzSWFkdQ0bDkGvPtd0WTTZ/NiLmDOUcdUPoa9RfAXacYPGao3VuksbRSgNE/GCKhpTVmNOzPN9PviweKZRuPTHfj/PFaD58pjF8wxu+vWquv6JLprl1Be1Y/K3932NVbK9aMlJOQy4BJ6n3/wAa8LG5fvKn9x10q19Ga0XzRISOSAf88UUyOaPYuQwOBnKmivH9jLsdHMjU8N+GUs9txeqJLk8hcZVP8TXURrkfMMZ7UqADoT+NSgYJ6AYr7VWjojzN9wjTg5yDUypgEUKo28du+KeCcMQu4joMgZ/woWozE8U+KtG8LJA2t3nkeeSsahC7HA5OB29655vjB4PTb/xMbrpxi1euD8ZfDrxx4r1+41O9GmrvOyKIXeRDGM7VHy/n6kmsV/gj4ubb82ljjvdH/wCJr0qdHDWXPLU45VK1/dWh6zH8ZPCOBi/vDzji1kNegRSeYkbYcBgGw4w2Dzg56H2rwjwB8HdW0zxLZXviCSwksbZ/O8qGUuXdfuggqOM8n6V7wWy2W9eprHERoxaVHU1ouo03Mmzydxx709TtYYPSmKf7wzUoxn7vX3rA0F8w/wB4+3NLvwDgt+dIAmeR0pGxz1AosgDKkmkJGTxzSnHOaQ4OcE+nFFgMXxD4p0jw41qNZvjai53CL927BtuM/dBx1FYg+KXg8hj/AG7GPYwyf/E034seF7nxR4dhi05YWv7a4EsQlcINpBVhn6YP4V4xN8IfGPIWzsvqLxK7cPTw8o/vHZnPVnVi/dWh7MPib4Ncgf29BuPTckgx+lddkMuVIIIz68V8xS/CHxlgf8S+1b1/0xOa90+GsOuWXhW3sPEluI72yHkq4lWTzIh91iQeoHy/hWdelRjG9OVyqVSbdpI6J1DZ3AcH86gKDBDfmatn5Rgc+tRyruz8v61xHQZ9zbxSxNFKgZGGCD3rznxHor6ZKZIlLWzHg/3fY16iwBU5HHrVOaCOaMpLGGUjGCvUUNKSswWh5CJWAwJZAPQMaK7STwXA0jFJcKSSB7UVn9XZXP5nXMTuXn+I/wAqlh5YZ96KKoksv/qjSn7wFFFNDHL1/Onv9xfpRRWhIgPWnp978KKKGMf/AIVMnRqKKaJGH/Wj3FMiPB+tFFMB56fjSv8A6w/T+tFFIAwNo4FRZPl9ewooprYaFwDKcj/OKjx+/wD8+tFFQx9BJODx6CoJuo98UUUgGS9/pUT/AHPxoopdQKjE7jz3oooqz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8"/>
          <a:stretch>
            <a:fillRect/>
          </a:stretch>
        </p:blipFill>
        <p:spPr>
          <a:xfrm>
            <a:off x="641440" y="2441938"/>
            <a:ext cx="1695450" cy="1695450"/>
          </a:xfrm>
          <a:prstGeom prst="rect">
            <a:avLst/>
          </a:prstGeom>
        </p:spPr>
      </p:pic>
    </p:spTree>
    <p:extLst>
      <p:ext uri="{BB962C8B-B14F-4D97-AF65-F5344CB8AC3E}">
        <p14:creationId xmlns:p14="http://schemas.microsoft.com/office/powerpoint/2010/main" val="256970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FU">
      <a:dk1>
        <a:srgbClr val="454545"/>
      </a:dk1>
      <a:lt1>
        <a:sysClr val="window" lastClr="FFFFFF"/>
      </a:lt1>
      <a:dk2>
        <a:srgbClr val="333333"/>
      </a:dk2>
      <a:lt2>
        <a:srgbClr val="FFFFFF"/>
      </a:lt2>
      <a:accent1>
        <a:srgbClr val="3BCCDD"/>
      </a:accent1>
      <a:accent2>
        <a:srgbClr val="C61B78"/>
      </a:accent2>
      <a:accent3>
        <a:srgbClr val="A0C03B"/>
      </a:accent3>
      <a:accent4>
        <a:srgbClr val="F8921E"/>
      </a:accent4>
      <a:accent5>
        <a:srgbClr val="700E88"/>
      </a:accent5>
      <a:accent6>
        <a:srgbClr val="F79646"/>
      </a:accent6>
      <a:hlink>
        <a:srgbClr val="A5065C"/>
      </a:hlink>
      <a:folHlink>
        <a:srgbClr val="A50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A66DEA3-BB00-4C35-82B5-C6397B5F4515}" vid="{535851F1-9FAE-4A38-B2C6-21C80001AF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hostingGenPPT</Template>
  <TotalTime>3062</TotalTime>
  <Words>1944</Words>
  <Application>Microsoft Office PowerPoint</Application>
  <PresentationFormat>On-screen Show (4:3)</PresentationFormat>
  <Paragraphs>260</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Office Theme</vt:lpstr>
      <vt:lpstr>The Future Leaders Exchange (FLEX) &amp; Kennedy-Lugar Youth Exchange and Study (YES) Host Family Recruitment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Tatiana Ozerov</dc:creator>
  <cp:lastModifiedBy>Elizabeth Logsdon</cp:lastModifiedBy>
  <cp:revision>238</cp:revision>
  <cp:lastPrinted>2014-04-25T15:16:24Z</cp:lastPrinted>
  <dcterms:created xsi:type="dcterms:W3CDTF">2014-04-14T15:57:32Z</dcterms:created>
  <dcterms:modified xsi:type="dcterms:W3CDTF">2015-07-09T16:16:51Z</dcterms:modified>
</cp:coreProperties>
</file>