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299" r:id="rId2"/>
    <p:sldId id="257" r:id="rId3"/>
    <p:sldId id="335" r:id="rId4"/>
    <p:sldId id="298" r:id="rId5"/>
    <p:sldId id="293" r:id="rId6"/>
    <p:sldId id="323" r:id="rId7"/>
    <p:sldId id="314" r:id="rId8"/>
    <p:sldId id="277" r:id="rId9"/>
    <p:sldId id="337" r:id="rId10"/>
    <p:sldId id="332" r:id="rId11"/>
    <p:sldId id="333" r:id="rId12"/>
    <p:sldId id="342" r:id="rId13"/>
    <p:sldId id="343" r:id="rId14"/>
    <p:sldId id="344" r:id="rId15"/>
    <p:sldId id="341" r:id="rId1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226E"/>
    <a:srgbClr val="A0C03B"/>
    <a:srgbClr val="F0A61E"/>
    <a:srgbClr val="747474"/>
    <a:srgbClr val="4AC4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02" autoAdjust="0"/>
    <p:restoredTop sz="71241" autoAdjust="0"/>
  </p:normalViewPr>
  <p:slideViewPr>
    <p:cSldViewPr snapToGrid="0" snapToObjects="1" showGuides="1">
      <p:cViewPr varScale="1">
        <p:scale>
          <a:sx n="57" d="100"/>
          <a:sy n="57" d="100"/>
        </p:scale>
        <p:origin x="1398" y="7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1" d="100"/>
          <a:sy n="61" d="100"/>
        </p:scale>
        <p:origin x="248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853AA1-68E9-4B68-B840-AB8E744DE6FC}"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FD7B03A1-094F-4941-B186-155C2C20D58B}">
      <dgm:prSet phldrT="[Text]" custT="1"/>
      <dgm:spPr/>
      <dgm:t>
        <a:bodyPr/>
        <a:lstStyle/>
        <a:p>
          <a:r>
            <a:rPr lang="en-US" sz="2400" dirty="0" smtClean="0">
              <a:latin typeface="Century Gothic" panose="020B0502020202020204" pitchFamily="34" charset="0"/>
            </a:rPr>
            <a:t>Airport Code given to Travel</a:t>
          </a:r>
          <a:endParaRPr lang="en-US" sz="2400" dirty="0">
            <a:latin typeface="Century Gothic" panose="020B0502020202020204" pitchFamily="34" charset="0"/>
          </a:endParaRPr>
        </a:p>
      </dgm:t>
    </dgm:pt>
    <dgm:pt modelId="{AC5A5E47-4FF1-4237-BEAB-777D6DDE6050}" type="parTrans" cxnId="{5D650672-B230-4046-A7A7-DD1D8F22A33F}">
      <dgm:prSet/>
      <dgm:spPr/>
      <dgm:t>
        <a:bodyPr/>
        <a:lstStyle/>
        <a:p>
          <a:endParaRPr lang="en-US"/>
        </a:p>
      </dgm:t>
    </dgm:pt>
    <dgm:pt modelId="{B4B7195C-650A-4ED4-99F7-FB909754ABFB}" type="sibTrans" cxnId="{5D650672-B230-4046-A7A7-DD1D8F22A33F}">
      <dgm:prSet/>
      <dgm:spPr/>
      <dgm:t>
        <a:bodyPr/>
        <a:lstStyle/>
        <a:p>
          <a:endParaRPr lang="en-US"/>
        </a:p>
      </dgm:t>
    </dgm:pt>
    <dgm:pt modelId="{83DFC049-DC45-4458-BE46-2B33E5445570}">
      <dgm:prSet custT="1"/>
      <dgm:spPr/>
      <dgm:t>
        <a:bodyPr/>
        <a:lstStyle/>
        <a:p>
          <a:r>
            <a:rPr lang="en-US" sz="2400" smtClean="0">
              <a:latin typeface="Century Gothic" panose="020B0502020202020204" pitchFamily="34" charset="0"/>
            </a:rPr>
            <a:t>Travel works with Travel Agency</a:t>
          </a:r>
          <a:endParaRPr lang="en-US" sz="2400" dirty="0" smtClean="0">
            <a:latin typeface="Century Gothic" panose="020B0502020202020204" pitchFamily="34" charset="0"/>
          </a:endParaRPr>
        </a:p>
      </dgm:t>
    </dgm:pt>
    <dgm:pt modelId="{71BC8528-8496-45D8-A257-E489E2808640}" type="parTrans" cxnId="{6D5DCE49-5DBC-4933-96E1-234E549128D4}">
      <dgm:prSet/>
      <dgm:spPr/>
      <dgm:t>
        <a:bodyPr/>
        <a:lstStyle/>
        <a:p>
          <a:endParaRPr lang="en-US"/>
        </a:p>
      </dgm:t>
    </dgm:pt>
    <dgm:pt modelId="{D1501A92-76A9-4E49-B9EA-872320D2305F}" type="sibTrans" cxnId="{6D5DCE49-5DBC-4933-96E1-234E549128D4}">
      <dgm:prSet/>
      <dgm:spPr/>
      <dgm:t>
        <a:bodyPr/>
        <a:lstStyle/>
        <a:p>
          <a:endParaRPr lang="en-US"/>
        </a:p>
      </dgm:t>
    </dgm:pt>
    <dgm:pt modelId="{6EADEAFF-03DE-4237-8C1F-FC2A32A21215}">
      <dgm:prSet custT="1"/>
      <dgm:spPr/>
      <dgm:t>
        <a:bodyPr/>
        <a:lstStyle/>
        <a:p>
          <a:r>
            <a:rPr lang="en-US" sz="2400" dirty="0" smtClean="0">
              <a:latin typeface="Century Gothic" panose="020B0502020202020204" pitchFamily="34" charset="0"/>
            </a:rPr>
            <a:t>Travel updates system</a:t>
          </a:r>
        </a:p>
      </dgm:t>
    </dgm:pt>
    <dgm:pt modelId="{1FF26844-4168-4673-B85E-F376B2BE72C3}" type="parTrans" cxnId="{7BF85909-1F15-43A4-A9AA-687E740F2522}">
      <dgm:prSet/>
      <dgm:spPr/>
      <dgm:t>
        <a:bodyPr/>
        <a:lstStyle/>
        <a:p>
          <a:endParaRPr lang="en-US"/>
        </a:p>
      </dgm:t>
    </dgm:pt>
    <dgm:pt modelId="{94A5BEEB-CD10-4FEC-A161-5E4EBFFDE728}" type="sibTrans" cxnId="{7BF85909-1F15-43A4-A9AA-687E740F2522}">
      <dgm:prSet/>
      <dgm:spPr/>
      <dgm:t>
        <a:bodyPr/>
        <a:lstStyle/>
        <a:p>
          <a:endParaRPr lang="en-US"/>
        </a:p>
      </dgm:t>
    </dgm:pt>
    <dgm:pt modelId="{70FD6834-AB6F-4C41-8085-9AF1CB9E78CB}">
      <dgm:prSet custT="1"/>
      <dgm:spPr/>
      <dgm:t>
        <a:bodyPr/>
        <a:lstStyle/>
        <a:p>
          <a:r>
            <a:rPr lang="en-US" sz="2400" dirty="0" smtClean="0">
              <a:latin typeface="Century Gothic" panose="020B0502020202020204" pitchFamily="34" charset="0"/>
            </a:rPr>
            <a:t>Travel mails itinerary to HF</a:t>
          </a:r>
        </a:p>
      </dgm:t>
    </dgm:pt>
    <dgm:pt modelId="{83D1FE45-3676-4B50-811A-5EA2EFF12B64}" type="parTrans" cxnId="{F6B1CE82-13DD-42B6-9956-A4C144CE76AE}">
      <dgm:prSet/>
      <dgm:spPr/>
      <dgm:t>
        <a:bodyPr/>
        <a:lstStyle/>
        <a:p>
          <a:endParaRPr lang="en-US"/>
        </a:p>
      </dgm:t>
    </dgm:pt>
    <dgm:pt modelId="{BB629D5B-C75C-43A4-AF82-8F79340B020C}" type="sibTrans" cxnId="{F6B1CE82-13DD-42B6-9956-A4C144CE76AE}">
      <dgm:prSet/>
      <dgm:spPr/>
      <dgm:t>
        <a:bodyPr/>
        <a:lstStyle/>
        <a:p>
          <a:endParaRPr lang="en-US"/>
        </a:p>
      </dgm:t>
    </dgm:pt>
    <dgm:pt modelId="{6DE90BD5-3D7C-4A66-9FE9-5D8A92AA9A97}">
      <dgm:prSet custT="1"/>
      <dgm:spPr/>
      <dgm:t>
        <a:bodyPr/>
        <a:lstStyle/>
        <a:p>
          <a:r>
            <a:rPr lang="en-US" sz="2400" dirty="0" smtClean="0">
              <a:latin typeface="Century Gothic" panose="020B0502020202020204" pitchFamily="34" charset="0"/>
            </a:rPr>
            <a:t>Travel sends ticket to Partner countries</a:t>
          </a:r>
        </a:p>
      </dgm:t>
    </dgm:pt>
    <dgm:pt modelId="{A4F8E946-1782-498D-8333-9C73531A1D4C}" type="parTrans" cxnId="{A7A210BD-6B50-4184-A7DE-E981BB6A7166}">
      <dgm:prSet/>
      <dgm:spPr/>
      <dgm:t>
        <a:bodyPr/>
        <a:lstStyle/>
        <a:p>
          <a:endParaRPr lang="en-US"/>
        </a:p>
      </dgm:t>
    </dgm:pt>
    <dgm:pt modelId="{7E9C44EF-A806-4DAD-9F7C-3B62A31F4ED3}" type="sibTrans" cxnId="{A7A210BD-6B50-4184-A7DE-E981BB6A7166}">
      <dgm:prSet/>
      <dgm:spPr/>
      <dgm:t>
        <a:bodyPr/>
        <a:lstStyle/>
        <a:p>
          <a:endParaRPr lang="en-US"/>
        </a:p>
      </dgm:t>
    </dgm:pt>
    <dgm:pt modelId="{82AD607A-B906-4F12-8FE2-ABCF8467E335}" type="pres">
      <dgm:prSet presAssocID="{CF853AA1-68E9-4B68-B840-AB8E744DE6FC}" presName="Name0" presStyleCnt="0">
        <dgm:presLayoutVars>
          <dgm:dir/>
          <dgm:resizeHandles val="exact"/>
        </dgm:presLayoutVars>
      </dgm:prSet>
      <dgm:spPr/>
      <dgm:t>
        <a:bodyPr/>
        <a:lstStyle/>
        <a:p>
          <a:endParaRPr lang="en-US"/>
        </a:p>
      </dgm:t>
    </dgm:pt>
    <dgm:pt modelId="{74889123-DCBA-45F7-AB8B-C3A5EDA9A592}" type="pres">
      <dgm:prSet presAssocID="{CF853AA1-68E9-4B68-B840-AB8E744DE6FC}" presName="cycle" presStyleCnt="0"/>
      <dgm:spPr/>
    </dgm:pt>
    <dgm:pt modelId="{1224699F-42F3-492B-90E6-D75655042C19}" type="pres">
      <dgm:prSet presAssocID="{FD7B03A1-094F-4941-B186-155C2C20D58B}" presName="nodeFirstNode" presStyleLbl="node1" presStyleIdx="0" presStyleCnt="5">
        <dgm:presLayoutVars>
          <dgm:bulletEnabled val="1"/>
        </dgm:presLayoutVars>
      </dgm:prSet>
      <dgm:spPr/>
      <dgm:t>
        <a:bodyPr/>
        <a:lstStyle/>
        <a:p>
          <a:endParaRPr lang="en-US"/>
        </a:p>
      </dgm:t>
    </dgm:pt>
    <dgm:pt modelId="{14E3237F-4CDF-42DC-AF8A-C833A20D60B2}" type="pres">
      <dgm:prSet presAssocID="{B4B7195C-650A-4ED4-99F7-FB909754ABFB}" presName="sibTransFirstNode" presStyleLbl="bgShp" presStyleIdx="0" presStyleCnt="1"/>
      <dgm:spPr/>
      <dgm:t>
        <a:bodyPr/>
        <a:lstStyle/>
        <a:p>
          <a:endParaRPr lang="en-US"/>
        </a:p>
      </dgm:t>
    </dgm:pt>
    <dgm:pt modelId="{AF2458E5-C45D-42F7-B9BB-DDDC8B23C8A4}" type="pres">
      <dgm:prSet presAssocID="{83DFC049-DC45-4458-BE46-2B33E5445570}" presName="nodeFollowingNodes" presStyleLbl="node1" presStyleIdx="1" presStyleCnt="5">
        <dgm:presLayoutVars>
          <dgm:bulletEnabled val="1"/>
        </dgm:presLayoutVars>
      </dgm:prSet>
      <dgm:spPr/>
      <dgm:t>
        <a:bodyPr/>
        <a:lstStyle/>
        <a:p>
          <a:endParaRPr lang="en-US"/>
        </a:p>
      </dgm:t>
    </dgm:pt>
    <dgm:pt modelId="{ABD2D35B-3159-4B38-A4A8-EB4FCB97B312}" type="pres">
      <dgm:prSet presAssocID="{6EADEAFF-03DE-4237-8C1F-FC2A32A21215}" presName="nodeFollowingNodes" presStyleLbl="node1" presStyleIdx="2" presStyleCnt="5" custScaleX="85815" custScaleY="119210" custRadScaleRad="100818" custRadScaleInc="-22015">
        <dgm:presLayoutVars>
          <dgm:bulletEnabled val="1"/>
        </dgm:presLayoutVars>
      </dgm:prSet>
      <dgm:spPr/>
      <dgm:t>
        <a:bodyPr/>
        <a:lstStyle/>
        <a:p>
          <a:endParaRPr lang="en-US"/>
        </a:p>
      </dgm:t>
    </dgm:pt>
    <dgm:pt modelId="{6A8025C0-A117-40E3-B888-F6138E33C8B9}" type="pres">
      <dgm:prSet presAssocID="{6DE90BD5-3D7C-4A66-9FE9-5D8A92AA9A97}" presName="nodeFollowingNodes" presStyleLbl="node1" presStyleIdx="3" presStyleCnt="5" custScaleX="107471" custScaleY="136234" custRadScaleRad="105046" custRadScaleInc="26501">
        <dgm:presLayoutVars>
          <dgm:bulletEnabled val="1"/>
        </dgm:presLayoutVars>
      </dgm:prSet>
      <dgm:spPr/>
      <dgm:t>
        <a:bodyPr/>
        <a:lstStyle/>
        <a:p>
          <a:endParaRPr lang="en-US"/>
        </a:p>
      </dgm:t>
    </dgm:pt>
    <dgm:pt modelId="{27260193-8ABB-41F7-9199-6EB5E2292612}" type="pres">
      <dgm:prSet presAssocID="{70FD6834-AB6F-4C41-8085-9AF1CB9E78CB}" presName="nodeFollowingNodes" presStyleLbl="node1" presStyleIdx="4" presStyleCnt="5" custScaleY="109137" custRadScaleRad="105093" custRadScaleInc="-1978">
        <dgm:presLayoutVars>
          <dgm:bulletEnabled val="1"/>
        </dgm:presLayoutVars>
      </dgm:prSet>
      <dgm:spPr/>
      <dgm:t>
        <a:bodyPr/>
        <a:lstStyle/>
        <a:p>
          <a:endParaRPr lang="en-US"/>
        </a:p>
      </dgm:t>
    </dgm:pt>
  </dgm:ptLst>
  <dgm:cxnLst>
    <dgm:cxn modelId="{B3EDDA37-D115-4EA7-9E8B-E6744940773A}" type="presOf" srcId="{70FD6834-AB6F-4C41-8085-9AF1CB9E78CB}" destId="{27260193-8ABB-41F7-9199-6EB5E2292612}" srcOrd="0" destOrd="0" presId="urn:microsoft.com/office/officeart/2005/8/layout/cycle3"/>
    <dgm:cxn modelId="{8C59A6D8-8A73-4A3B-B1DD-107B8523294C}" type="presOf" srcId="{FD7B03A1-094F-4941-B186-155C2C20D58B}" destId="{1224699F-42F3-492B-90E6-D75655042C19}" srcOrd="0" destOrd="0" presId="urn:microsoft.com/office/officeart/2005/8/layout/cycle3"/>
    <dgm:cxn modelId="{5D650672-B230-4046-A7A7-DD1D8F22A33F}" srcId="{CF853AA1-68E9-4B68-B840-AB8E744DE6FC}" destId="{FD7B03A1-094F-4941-B186-155C2C20D58B}" srcOrd="0" destOrd="0" parTransId="{AC5A5E47-4FF1-4237-BEAB-777D6DDE6050}" sibTransId="{B4B7195C-650A-4ED4-99F7-FB909754ABFB}"/>
    <dgm:cxn modelId="{F6B1CE82-13DD-42B6-9956-A4C144CE76AE}" srcId="{CF853AA1-68E9-4B68-B840-AB8E744DE6FC}" destId="{70FD6834-AB6F-4C41-8085-9AF1CB9E78CB}" srcOrd="4" destOrd="0" parTransId="{83D1FE45-3676-4B50-811A-5EA2EFF12B64}" sibTransId="{BB629D5B-C75C-43A4-AF82-8F79340B020C}"/>
    <dgm:cxn modelId="{6D5DCE49-5DBC-4933-96E1-234E549128D4}" srcId="{CF853AA1-68E9-4B68-B840-AB8E744DE6FC}" destId="{83DFC049-DC45-4458-BE46-2B33E5445570}" srcOrd="1" destOrd="0" parTransId="{71BC8528-8496-45D8-A257-E489E2808640}" sibTransId="{D1501A92-76A9-4E49-B9EA-872320D2305F}"/>
    <dgm:cxn modelId="{4290D290-BBD2-4CCD-B39A-031E5187ED39}" type="presOf" srcId="{83DFC049-DC45-4458-BE46-2B33E5445570}" destId="{AF2458E5-C45D-42F7-B9BB-DDDC8B23C8A4}" srcOrd="0" destOrd="0" presId="urn:microsoft.com/office/officeart/2005/8/layout/cycle3"/>
    <dgm:cxn modelId="{7B055AC7-23B2-4D40-953E-B67155AF86D7}" type="presOf" srcId="{6DE90BD5-3D7C-4A66-9FE9-5D8A92AA9A97}" destId="{6A8025C0-A117-40E3-B888-F6138E33C8B9}" srcOrd="0" destOrd="0" presId="urn:microsoft.com/office/officeart/2005/8/layout/cycle3"/>
    <dgm:cxn modelId="{A7A210BD-6B50-4184-A7DE-E981BB6A7166}" srcId="{CF853AA1-68E9-4B68-B840-AB8E744DE6FC}" destId="{6DE90BD5-3D7C-4A66-9FE9-5D8A92AA9A97}" srcOrd="3" destOrd="0" parTransId="{A4F8E946-1782-498D-8333-9C73531A1D4C}" sibTransId="{7E9C44EF-A806-4DAD-9F7C-3B62A31F4ED3}"/>
    <dgm:cxn modelId="{7BF85909-1F15-43A4-A9AA-687E740F2522}" srcId="{CF853AA1-68E9-4B68-B840-AB8E744DE6FC}" destId="{6EADEAFF-03DE-4237-8C1F-FC2A32A21215}" srcOrd="2" destOrd="0" parTransId="{1FF26844-4168-4673-B85E-F376B2BE72C3}" sibTransId="{94A5BEEB-CD10-4FEC-A161-5E4EBFFDE728}"/>
    <dgm:cxn modelId="{F9791525-A185-4124-8E12-B8B35AC61116}" type="presOf" srcId="{CF853AA1-68E9-4B68-B840-AB8E744DE6FC}" destId="{82AD607A-B906-4F12-8FE2-ABCF8467E335}" srcOrd="0" destOrd="0" presId="urn:microsoft.com/office/officeart/2005/8/layout/cycle3"/>
    <dgm:cxn modelId="{58A0C3DF-9508-494E-A626-29D54A6116B8}" type="presOf" srcId="{B4B7195C-650A-4ED4-99F7-FB909754ABFB}" destId="{14E3237F-4CDF-42DC-AF8A-C833A20D60B2}" srcOrd="0" destOrd="0" presId="urn:microsoft.com/office/officeart/2005/8/layout/cycle3"/>
    <dgm:cxn modelId="{3E343B9A-9862-4368-A3C4-E78934E9B26B}" type="presOf" srcId="{6EADEAFF-03DE-4237-8C1F-FC2A32A21215}" destId="{ABD2D35B-3159-4B38-A4A8-EB4FCB97B312}" srcOrd="0" destOrd="0" presId="urn:microsoft.com/office/officeart/2005/8/layout/cycle3"/>
    <dgm:cxn modelId="{E1D66273-8F06-4CA0-B2FD-77B9C519EE22}" type="presParOf" srcId="{82AD607A-B906-4F12-8FE2-ABCF8467E335}" destId="{74889123-DCBA-45F7-AB8B-C3A5EDA9A592}" srcOrd="0" destOrd="0" presId="urn:microsoft.com/office/officeart/2005/8/layout/cycle3"/>
    <dgm:cxn modelId="{51EBFEB5-A189-4513-BB60-C29076D86896}" type="presParOf" srcId="{74889123-DCBA-45F7-AB8B-C3A5EDA9A592}" destId="{1224699F-42F3-492B-90E6-D75655042C19}" srcOrd="0" destOrd="0" presId="urn:microsoft.com/office/officeart/2005/8/layout/cycle3"/>
    <dgm:cxn modelId="{0A771362-B22B-4CBF-BDE0-F787971C6255}" type="presParOf" srcId="{74889123-DCBA-45F7-AB8B-C3A5EDA9A592}" destId="{14E3237F-4CDF-42DC-AF8A-C833A20D60B2}" srcOrd="1" destOrd="0" presId="urn:microsoft.com/office/officeart/2005/8/layout/cycle3"/>
    <dgm:cxn modelId="{04068003-21D6-4002-BB32-6696490DD815}" type="presParOf" srcId="{74889123-DCBA-45F7-AB8B-C3A5EDA9A592}" destId="{AF2458E5-C45D-42F7-B9BB-DDDC8B23C8A4}" srcOrd="2" destOrd="0" presId="urn:microsoft.com/office/officeart/2005/8/layout/cycle3"/>
    <dgm:cxn modelId="{4E457963-9518-48F1-9A7D-44B44A5E2F86}" type="presParOf" srcId="{74889123-DCBA-45F7-AB8B-C3A5EDA9A592}" destId="{ABD2D35B-3159-4B38-A4A8-EB4FCB97B312}" srcOrd="3" destOrd="0" presId="urn:microsoft.com/office/officeart/2005/8/layout/cycle3"/>
    <dgm:cxn modelId="{237F7E52-59DB-47F1-92F5-A674DFBAE1DA}" type="presParOf" srcId="{74889123-DCBA-45F7-AB8B-C3A5EDA9A592}" destId="{6A8025C0-A117-40E3-B888-F6138E33C8B9}" srcOrd="4" destOrd="0" presId="urn:microsoft.com/office/officeart/2005/8/layout/cycle3"/>
    <dgm:cxn modelId="{F2B77EE4-8BB3-4C4D-BB87-842F4703D18B}" type="presParOf" srcId="{74889123-DCBA-45F7-AB8B-C3A5EDA9A592}" destId="{27260193-8ABB-41F7-9199-6EB5E2292612}"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14A5D7-6FFF-4C81-BDD8-E26286118C25}" type="doc">
      <dgm:prSet loTypeId="urn:microsoft.com/office/officeart/2005/8/layout/hierarchy3" loCatId="hierarchy" qsTypeId="urn:microsoft.com/office/officeart/2005/8/quickstyle/simple1" qsCatId="simple" csTypeId="urn:microsoft.com/office/officeart/2005/8/colors/colorful1" csCatId="colorful" phldr="1"/>
      <dgm:spPr/>
      <dgm:t>
        <a:bodyPr/>
        <a:lstStyle/>
        <a:p>
          <a:endParaRPr lang="en-US"/>
        </a:p>
      </dgm:t>
    </dgm:pt>
    <dgm:pt modelId="{B1EC8796-31F2-4542-BF32-2387046BEDD7}">
      <dgm:prSet phldrT="[Text]"/>
      <dgm:spPr/>
      <dgm:t>
        <a:bodyPr/>
        <a:lstStyle/>
        <a:p>
          <a:r>
            <a:rPr lang="en-US" dirty="0" smtClean="0"/>
            <a:t>Travel Agency monitors all departures from partner countries</a:t>
          </a:r>
          <a:endParaRPr lang="en-US" dirty="0"/>
        </a:p>
      </dgm:t>
    </dgm:pt>
    <dgm:pt modelId="{D753BCD7-993C-4B0C-AD0C-5906C363BD8C}" type="parTrans" cxnId="{BD45EB8B-9AD0-4979-8CBF-9824799F2446}">
      <dgm:prSet/>
      <dgm:spPr/>
      <dgm:t>
        <a:bodyPr/>
        <a:lstStyle/>
        <a:p>
          <a:endParaRPr lang="en-US"/>
        </a:p>
      </dgm:t>
    </dgm:pt>
    <dgm:pt modelId="{499B84FC-AA03-4866-A07F-75F49195FA17}" type="sibTrans" cxnId="{BD45EB8B-9AD0-4979-8CBF-9824799F2446}">
      <dgm:prSet/>
      <dgm:spPr/>
      <dgm:t>
        <a:bodyPr/>
        <a:lstStyle/>
        <a:p>
          <a:endParaRPr lang="en-US"/>
        </a:p>
      </dgm:t>
    </dgm:pt>
    <dgm:pt modelId="{7505A23B-829F-4715-BDE9-1B12E057DB3E}">
      <dgm:prSet/>
      <dgm:spPr/>
      <dgm:t>
        <a:bodyPr/>
        <a:lstStyle/>
        <a:p>
          <a:r>
            <a:rPr lang="en-US" smtClean="0"/>
            <a:t>YFU Airport staff meets arrivals</a:t>
          </a:r>
          <a:endParaRPr lang="en-US" dirty="0" smtClean="0"/>
        </a:p>
      </dgm:t>
    </dgm:pt>
    <dgm:pt modelId="{E6482AE1-FAD3-43EB-B3CF-AF69F8B77D2D}" type="parTrans" cxnId="{B703B936-CF04-48DC-A5CA-AD793D75B437}">
      <dgm:prSet/>
      <dgm:spPr/>
      <dgm:t>
        <a:bodyPr/>
        <a:lstStyle/>
        <a:p>
          <a:endParaRPr lang="en-US"/>
        </a:p>
      </dgm:t>
    </dgm:pt>
    <dgm:pt modelId="{1BF60F9E-25DB-4C90-8E19-B0DCF0876041}" type="sibTrans" cxnId="{B703B936-CF04-48DC-A5CA-AD793D75B437}">
      <dgm:prSet/>
      <dgm:spPr/>
      <dgm:t>
        <a:bodyPr/>
        <a:lstStyle/>
        <a:p>
          <a:endParaRPr lang="en-US"/>
        </a:p>
      </dgm:t>
    </dgm:pt>
    <dgm:pt modelId="{D8408CF4-9E43-4F1A-86E6-DD31ED9AAFEE}">
      <dgm:prSet/>
      <dgm:spPr/>
      <dgm:t>
        <a:bodyPr/>
        <a:lstStyle/>
        <a:p>
          <a:r>
            <a:rPr lang="en-US" sz="2200" smtClean="0"/>
            <a:t>If problems, Airport staff…</a:t>
          </a:r>
          <a:endParaRPr lang="en-US" sz="2200" dirty="0" smtClean="0"/>
        </a:p>
      </dgm:t>
    </dgm:pt>
    <dgm:pt modelId="{03AA18AB-7A18-4175-A6D5-0E4630E2D5EB}" type="parTrans" cxnId="{D712AF4D-EA4F-4385-9E5A-9D94F3590716}">
      <dgm:prSet/>
      <dgm:spPr/>
      <dgm:t>
        <a:bodyPr/>
        <a:lstStyle/>
        <a:p>
          <a:endParaRPr lang="en-US"/>
        </a:p>
      </dgm:t>
    </dgm:pt>
    <dgm:pt modelId="{6663C9A1-C705-4003-ABBE-565283DBE6B7}" type="sibTrans" cxnId="{D712AF4D-EA4F-4385-9E5A-9D94F3590716}">
      <dgm:prSet/>
      <dgm:spPr/>
      <dgm:t>
        <a:bodyPr/>
        <a:lstStyle/>
        <a:p>
          <a:endParaRPr lang="en-US"/>
        </a:p>
      </dgm:t>
    </dgm:pt>
    <dgm:pt modelId="{2CE96B93-CA16-4CDC-B72C-D02CF33B243E}">
      <dgm:prSet custT="1"/>
      <dgm:spPr/>
      <dgm:t>
        <a:bodyPr/>
        <a:lstStyle/>
        <a:p>
          <a:r>
            <a:rPr lang="en-US" sz="2000" smtClean="0"/>
            <a:t>Notifies NO of any problems</a:t>
          </a:r>
          <a:endParaRPr lang="en-US" sz="2000" dirty="0" smtClean="0"/>
        </a:p>
      </dgm:t>
    </dgm:pt>
    <dgm:pt modelId="{F807AB59-C4E8-42C0-922D-B49D50955EF4}" type="parTrans" cxnId="{BE64A75B-39DD-4817-A87C-172CE3C97AFE}">
      <dgm:prSet/>
      <dgm:spPr/>
      <dgm:t>
        <a:bodyPr/>
        <a:lstStyle/>
        <a:p>
          <a:endParaRPr lang="en-US"/>
        </a:p>
      </dgm:t>
    </dgm:pt>
    <dgm:pt modelId="{37595EEB-5EA6-4F4A-85EB-8B6B95B30797}" type="sibTrans" cxnId="{BE64A75B-39DD-4817-A87C-172CE3C97AFE}">
      <dgm:prSet/>
      <dgm:spPr/>
      <dgm:t>
        <a:bodyPr/>
        <a:lstStyle/>
        <a:p>
          <a:endParaRPr lang="en-US"/>
        </a:p>
      </dgm:t>
    </dgm:pt>
    <dgm:pt modelId="{408D9AD1-F674-429A-A48A-8D11DA377D6B}">
      <dgm:prSet custT="1"/>
      <dgm:spPr/>
      <dgm:t>
        <a:bodyPr/>
        <a:lstStyle/>
        <a:p>
          <a:r>
            <a:rPr lang="en-US" sz="2000" smtClean="0"/>
            <a:t>Helps students with rebooking, if necessary</a:t>
          </a:r>
          <a:endParaRPr lang="en-US" sz="2000" dirty="0" smtClean="0"/>
        </a:p>
      </dgm:t>
    </dgm:pt>
    <dgm:pt modelId="{45A026DD-4C38-442E-908B-F23BD400000E}" type="parTrans" cxnId="{436B7598-BB63-4166-8353-9169B61553FF}">
      <dgm:prSet/>
      <dgm:spPr/>
      <dgm:t>
        <a:bodyPr/>
        <a:lstStyle/>
        <a:p>
          <a:endParaRPr lang="en-US"/>
        </a:p>
      </dgm:t>
    </dgm:pt>
    <dgm:pt modelId="{3C27750D-B44E-426D-B7D3-C68FCDB5BD8B}" type="sibTrans" cxnId="{436B7598-BB63-4166-8353-9169B61553FF}">
      <dgm:prSet/>
      <dgm:spPr/>
      <dgm:t>
        <a:bodyPr/>
        <a:lstStyle/>
        <a:p>
          <a:endParaRPr lang="en-US"/>
        </a:p>
      </dgm:t>
    </dgm:pt>
    <dgm:pt modelId="{406744E7-F5B2-492A-9B76-9DA91FAB1BAF}">
      <dgm:prSet custT="1"/>
      <dgm:spPr/>
      <dgm:t>
        <a:bodyPr/>
        <a:lstStyle/>
        <a:p>
          <a:r>
            <a:rPr lang="en-US" sz="2000" dirty="0" smtClean="0"/>
            <a:t>Sends out notifications to HFs</a:t>
          </a:r>
        </a:p>
      </dgm:t>
    </dgm:pt>
    <dgm:pt modelId="{82DE4357-08F8-4A0A-9D4B-83C398F628DF}" type="parTrans" cxnId="{74774013-7A2E-4EDC-9CC2-ED0E27901964}">
      <dgm:prSet/>
      <dgm:spPr/>
      <dgm:t>
        <a:bodyPr/>
        <a:lstStyle/>
        <a:p>
          <a:endParaRPr lang="en-US"/>
        </a:p>
      </dgm:t>
    </dgm:pt>
    <dgm:pt modelId="{9A29362E-6405-4559-AEA7-E4169FCC6351}" type="sibTrans" cxnId="{74774013-7A2E-4EDC-9CC2-ED0E27901964}">
      <dgm:prSet/>
      <dgm:spPr/>
      <dgm:t>
        <a:bodyPr/>
        <a:lstStyle/>
        <a:p>
          <a:endParaRPr lang="en-US"/>
        </a:p>
      </dgm:t>
    </dgm:pt>
    <dgm:pt modelId="{97C91E47-40D7-4C80-9C19-372E95B1CD05}" type="pres">
      <dgm:prSet presAssocID="{6C14A5D7-6FFF-4C81-BDD8-E26286118C25}" presName="diagram" presStyleCnt="0">
        <dgm:presLayoutVars>
          <dgm:chPref val="1"/>
          <dgm:dir/>
          <dgm:animOne val="branch"/>
          <dgm:animLvl val="lvl"/>
          <dgm:resizeHandles/>
        </dgm:presLayoutVars>
      </dgm:prSet>
      <dgm:spPr/>
      <dgm:t>
        <a:bodyPr/>
        <a:lstStyle/>
        <a:p>
          <a:endParaRPr lang="en-US"/>
        </a:p>
      </dgm:t>
    </dgm:pt>
    <dgm:pt modelId="{266AEA1C-1390-4B3D-90B5-38CBC288661B}" type="pres">
      <dgm:prSet presAssocID="{B1EC8796-31F2-4542-BF32-2387046BEDD7}" presName="root" presStyleCnt="0"/>
      <dgm:spPr/>
    </dgm:pt>
    <dgm:pt modelId="{98843CFE-D8CA-49F6-B7F9-D05C5B61BD2C}" type="pres">
      <dgm:prSet presAssocID="{B1EC8796-31F2-4542-BF32-2387046BEDD7}" presName="rootComposite" presStyleCnt="0"/>
      <dgm:spPr/>
    </dgm:pt>
    <dgm:pt modelId="{0A96FA24-D488-4808-B475-BED16A30F6EF}" type="pres">
      <dgm:prSet presAssocID="{B1EC8796-31F2-4542-BF32-2387046BEDD7}" presName="rootText" presStyleLbl="node1" presStyleIdx="0" presStyleCnt="2" custScaleY="81881"/>
      <dgm:spPr/>
      <dgm:t>
        <a:bodyPr/>
        <a:lstStyle/>
        <a:p>
          <a:endParaRPr lang="en-US"/>
        </a:p>
      </dgm:t>
    </dgm:pt>
    <dgm:pt modelId="{CD00794B-9ACB-4017-A71B-57629E4ECAB1}" type="pres">
      <dgm:prSet presAssocID="{B1EC8796-31F2-4542-BF32-2387046BEDD7}" presName="rootConnector" presStyleLbl="node1" presStyleIdx="0" presStyleCnt="2"/>
      <dgm:spPr/>
      <dgm:t>
        <a:bodyPr/>
        <a:lstStyle/>
        <a:p>
          <a:endParaRPr lang="en-US"/>
        </a:p>
      </dgm:t>
    </dgm:pt>
    <dgm:pt modelId="{C4D900C3-739C-4383-97C0-DE52F8685F81}" type="pres">
      <dgm:prSet presAssocID="{B1EC8796-31F2-4542-BF32-2387046BEDD7}" presName="childShape" presStyleCnt="0"/>
      <dgm:spPr/>
    </dgm:pt>
    <dgm:pt modelId="{37C958A2-6AAE-4361-A870-76AE32AC96BE}" type="pres">
      <dgm:prSet presAssocID="{7505A23B-829F-4715-BDE9-1B12E057DB3E}" presName="root" presStyleCnt="0"/>
      <dgm:spPr/>
    </dgm:pt>
    <dgm:pt modelId="{956CC661-4C54-4C38-B4B2-BF141EAFAA23}" type="pres">
      <dgm:prSet presAssocID="{7505A23B-829F-4715-BDE9-1B12E057DB3E}" presName="rootComposite" presStyleCnt="0"/>
      <dgm:spPr/>
    </dgm:pt>
    <dgm:pt modelId="{C8F21168-1014-4102-B246-386652CE634F}" type="pres">
      <dgm:prSet presAssocID="{7505A23B-829F-4715-BDE9-1B12E057DB3E}" presName="rootText" presStyleLbl="node1" presStyleIdx="1" presStyleCnt="2" custScaleY="61968"/>
      <dgm:spPr/>
      <dgm:t>
        <a:bodyPr/>
        <a:lstStyle/>
        <a:p>
          <a:endParaRPr lang="en-US"/>
        </a:p>
      </dgm:t>
    </dgm:pt>
    <dgm:pt modelId="{BA39E025-0DA3-4D52-8918-200C7ED67451}" type="pres">
      <dgm:prSet presAssocID="{7505A23B-829F-4715-BDE9-1B12E057DB3E}" presName="rootConnector" presStyleLbl="node1" presStyleIdx="1" presStyleCnt="2"/>
      <dgm:spPr/>
      <dgm:t>
        <a:bodyPr/>
        <a:lstStyle/>
        <a:p>
          <a:endParaRPr lang="en-US"/>
        </a:p>
      </dgm:t>
    </dgm:pt>
    <dgm:pt modelId="{5F65F356-F8AE-466D-BACA-7348D870B319}" type="pres">
      <dgm:prSet presAssocID="{7505A23B-829F-4715-BDE9-1B12E057DB3E}" presName="childShape" presStyleCnt="0"/>
      <dgm:spPr/>
    </dgm:pt>
    <dgm:pt modelId="{AC329A82-C97C-490C-B4AF-87FEBBF8ECC1}" type="pres">
      <dgm:prSet presAssocID="{03AA18AB-7A18-4175-A6D5-0E4630E2D5EB}" presName="Name13" presStyleLbl="parChTrans1D2" presStyleIdx="0" presStyleCnt="1"/>
      <dgm:spPr/>
      <dgm:t>
        <a:bodyPr/>
        <a:lstStyle/>
        <a:p>
          <a:endParaRPr lang="en-US"/>
        </a:p>
      </dgm:t>
    </dgm:pt>
    <dgm:pt modelId="{D54B920A-4E18-40E8-BA33-D17287F05A93}" type="pres">
      <dgm:prSet presAssocID="{D8408CF4-9E43-4F1A-86E6-DD31ED9AAFEE}" presName="childText" presStyleLbl="bgAcc1" presStyleIdx="0" presStyleCnt="1" custScaleX="115776" custScaleY="162946" custLinFactNeighborX="151" custLinFactNeighborY="5619">
        <dgm:presLayoutVars>
          <dgm:bulletEnabled val="1"/>
        </dgm:presLayoutVars>
      </dgm:prSet>
      <dgm:spPr/>
      <dgm:t>
        <a:bodyPr/>
        <a:lstStyle/>
        <a:p>
          <a:endParaRPr lang="en-US"/>
        </a:p>
      </dgm:t>
    </dgm:pt>
  </dgm:ptLst>
  <dgm:cxnLst>
    <dgm:cxn modelId="{B12C6E2D-ED28-4F20-9C38-47FD157B2F41}" type="presOf" srcId="{B1EC8796-31F2-4542-BF32-2387046BEDD7}" destId="{0A96FA24-D488-4808-B475-BED16A30F6EF}" srcOrd="0" destOrd="0" presId="urn:microsoft.com/office/officeart/2005/8/layout/hierarchy3"/>
    <dgm:cxn modelId="{3E717EDB-EA06-41D5-B9C4-E73BFB752C52}" type="presOf" srcId="{2CE96B93-CA16-4CDC-B72C-D02CF33B243E}" destId="{D54B920A-4E18-40E8-BA33-D17287F05A93}" srcOrd="0" destOrd="1" presId="urn:microsoft.com/office/officeart/2005/8/layout/hierarchy3"/>
    <dgm:cxn modelId="{48935AB2-51E3-4AA9-8FE4-F0433BFFD5E0}" type="presOf" srcId="{7505A23B-829F-4715-BDE9-1B12E057DB3E}" destId="{C8F21168-1014-4102-B246-386652CE634F}" srcOrd="0" destOrd="0" presId="urn:microsoft.com/office/officeart/2005/8/layout/hierarchy3"/>
    <dgm:cxn modelId="{87BB2FDD-7366-458E-9C9C-B6422F675308}" type="presOf" srcId="{B1EC8796-31F2-4542-BF32-2387046BEDD7}" destId="{CD00794B-9ACB-4017-A71B-57629E4ECAB1}" srcOrd="1" destOrd="0" presId="urn:microsoft.com/office/officeart/2005/8/layout/hierarchy3"/>
    <dgm:cxn modelId="{BE64A75B-39DD-4817-A87C-172CE3C97AFE}" srcId="{D8408CF4-9E43-4F1A-86E6-DD31ED9AAFEE}" destId="{2CE96B93-CA16-4CDC-B72C-D02CF33B243E}" srcOrd="0" destOrd="0" parTransId="{F807AB59-C4E8-42C0-922D-B49D50955EF4}" sibTransId="{37595EEB-5EA6-4F4A-85EB-8B6B95B30797}"/>
    <dgm:cxn modelId="{D712AF4D-EA4F-4385-9E5A-9D94F3590716}" srcId="{7505A23B-829F-4715-BDE9-1B12E057DB3E}" destId="{D8408CF4-9E43-4F1A-86E6-DD31ED9AAFEE}" srcOrd="0" destOrd="0" parTransId="{03AA18AB-7A18-4175-A6D5-0E4630E2D5EB}" sibTransId="{6663C9A1-C705-4003-ABBE-565283DBE6B7}"/>
    <dgm:cxn modelId="{3D5C93D8-0C5D-49A8-8449-4CB57DD96710}" type="presOf" srcId="{406744E7-F5B2-492A-9B76-9DA91FAB1BAF}" destId="{D54B920A-4E18-40E8-BA33-D17287F05A93}" srcOrd="0" destOrd="3" presId="urn:microsoft.com/office/officeart/2005/8/layout/hierarchy3"/>
    <dgm:cxn modelId="{BD45EB8B-9AD0-4979-8CBF-9824799F2446}" srcId="{6C14A5D7-6FFF-4C81-BDD8-E26286118C25}" destId="{B1EC8796-31F2-4542-BF32-2387046BEDD7}" srcOrd="0" destOrd="0" parTransId="{D753BCD7-993C-4B0C-AD0C-5906C363BD8C}" sibTransId="{499B84FC-AA03-4866-A07F-75F49195FA17}"/>
    <dgm:cxn modelId="{436B7598-BB63-4166-8353-9169B61553FF}" srcId="{D8408CF4-9E43-4F1A-86E6-DD31ED9AAFEE}" destId="{408D9AD1-F674-429A-A48A-8D11DA377D6B}" srcOrd="1" destOrd="0" parTransId="{45A026DD-4C38-442E-908B-F23BD400000E}" sibTransId="{3C27750D-B44E-426D-B7D3-C68FCDB5BD8B}"/>
    <dgm:cxn modelId="{0686F370-2048-48B7-826E-8CD3A81DC753}" type="presOf" srcId="{408D9AD1-F674-429A-A48A-8D11DA377D6B}" destId="{D54B920A-4E18-40E8-BA33-D17287F05A93}" srcOrd="0" destOrd="2" presId="urn:microsoft.com/office/officeart/2005/8/layout/hierarchy3"/>
    <dgm:cxn modelId="{D6C5968B-B8BE-4BAF-9DA8-3959CF10A156}" type="presOf" srcId="{7505A23B-829F-4715-BDE9-1B12E057DB3E}" destId="{BA39E025-0DA3-4D52-8918-200C7ED67451}" srcOrd="1" destOrd="0" presId="urn:microsoft.com/office/officeart/2005/8/layout/hierarchy3"/>
    <dgm:cxn modelId="{DCDBFAD8-8CB2-4105-8B66-52EB2158738F}" type="presOf" srcId="{03AA18AB-7A18-4175-A6D5-0E4630E2D5EB}" destId="{AC329A82-C97C-490C-B4AF-87FEBBF8ECC1}" srcOrd="0" destOrd="0" presId="urn:microsoft.com/office/officeart/2005/8/layout/hierarchy3"/>
    <dgm:cxn modelId="{26F066E6-9548-404F-9113-437A76F2A1F6}" type="presOf" srcId="{6C14A5D7-6FFF-4C81-BDD8-E26286118C25}" destId="{97C91E47-40D7-4C80-9C19-372E95B1CD05}" srcOrd="0" destOrd="0" presId="urn:microsoft.com/office/officeart/2005/8/layout/hierarchy3"/>
    <dgm:cxn modelId="{4FDE9321-A015-407B-9D27-2B991F64BD55}" type="presOf" srcId="{D8408CF4-9E43-4F1A-86E6-DD31ED9AAFEE}" destId="{D54B920A-4E18-40E8-BA33-D17287F05A93}" srcOrd="0" destOrd="0" presId="urn:microsoft.com/office/officeart/2005/8/layout/hierarchy3"/>
    <dgm:cxn modelId="{B703B936-CF04-48DC-A5CA-AD793D75B437}" srcId="{6C14A5D7-6FFF-4C81-BDD8-E26286118C25}" destId="{7505A23B-829F-4715-BDE9-1B12E057DB3E}" srcOrd="1" destOrd="0" parTransId="{E6482AE1-FAD3-43EB-B3CF-AF69F8B77D2D}" sibTransId="{1BF60F9E-25DB-4C90-8E19-B0DCF0876041}"/>
    <dgm:cxn modelId="{74774013-7A2E-4EDC-9CC2-ED0E27901964}" srcId="{D8408CF4-9E43-4F1A-86E6-DD31ED9AAFEE}" destId="{406744E7-F5B2-492A-9B76-9DA91FAB1BAF}" srcOrd="2" destOrd="0" parTransId="{82DE4357-08F8-4A0A-9D4B-83C398F628DF}" sibTransId="{9A29362E-6405-4559-AEA7-E4169FCC6351}"/>
    <dgm:cxn modelId="{733C4F18-DE71-42E3-B930-C65B4DBF20F1}" type="presParOf" srcId="{97C91E47-40D7-4C80-9C19-372E95B1CD05}" destId="{266AEA1C-1390-4B3D-90B5-38CBC288661B}" srcOrd="0" destOrd="0" presId="urn:microsoft.com/office/officeart/2005/8/layout/hierarchy3"/>
    <dgm:cxn modelId="{147270B7-3128-49A7-B255-6909657879D8}" type="presParOf" srcId="{266AEA1C-1390-4B3D-90B5-38CBC288661B}" destId="{98843CFE-D8CA-49F6-B7F9-D05C5B61BD2C}" srcOrd="0" destOrd="0" presId="urn:microsoft.com/office/officeart/2005/8/layout/hierarchy3"/>
    <dgm:cxn modelId="{7969AF7A-2221-452A-80AB-FA9756549F88}" type="presParOf" srcId="{98843CFE-D8CA-49F6-B7F9-D05C5B61BD2C}" destId="{0A96FA24-D488-4808-B475-BED16A30F6EF}" srcOrd="0" destOrd="0" presId="urn:microsoft.com/office/officeart/2005/8/layout/hierarchy3"/>
    <dgm:cxn modelId="{553DD2CB-97A3-4664-B757-6A40BB46D3EB}" type="presParOf" srcId="{98843CFE-D8CA-49F6-B7F9-D05C5B61BD2C}" destId="{CD00794B-9ACB-4017-A71B-57629E4ECAB1}" srcOrd="1" destOrd="0" presId="urn:microsoft.com/office/officeart/2005/8/layout/hierarchy3"/>
    <dgm:cxn modelId="{9956D5A4-8C9F-450E-BE21-4A60994521F8}" type="presParOf" srcId="{266AEA1C-1390-4B3D-90B5-38CBC288661B}" destId="{C4D900C3-739C-4383-97C0-DE52F8685F81}" srcOrd="1" destOrd="0" presId="urn:microsoft.com/office/officeart/2005/8/layout/hierarchy3"/>
    <dgm:cxn modelId="{BF14FAD8-87EB-4CFA-96B9-21E0BD845BC4}" type="presParOf" srcId="{97C91E47-40D7-4C80-9C19-372E95B1CD05}" destId="{37C958A2-6AAE-4361-A870-76AE32AC96BE}" srcOrd="1" destOrd="0" presId="urn:microsoft.com/office/officeart/2005/8/layout/hierarchy3"/>
    <dgm:cxn modelId="{9C6F779B-7632-449E-A83F-7B8E221C2846}" type="presParOf" srcId="{37C958A2-6AAE-4361-A870-76AE32AC96BE}" destId="{956CC661-4C54-4C38-B4B2-BF141EAFAA23}" srcOrd="0" destOrd="0" presId="urn:microsoft.com/office/officeart/2005/8/layout/hierarchy3"/>
    <dgm:cxn modelId="{34306F8C-011C-46FD-82D8-500F30DDD644}" type="presParOf" srcId="{956CC661-4C54-4C38-B4B2-BF141EAFAA23}" destId="{C8F21168-1014-4102-B246-386652CE634F}" srcOrd="0" destOrd="0" presId="urn:microsoft.com/office/officeart/2005/8/layout/hierarchy3"/>
    <dgm:cxn modelId="{20B1FEDF-0D3F-446A-9E49-BB550C67D7C6}" type="presParOf" srcId="{956CC661-4C54-4C38-B4B2-BF141EAFAA23}" destId="{BA39E025-0DA3-4D52-8918-200C7ED67451}" srcOrd="1" destOrd="0" presId="urn:microsoft.com/office/officeart/2005/8/layout/hierarchy3"/>
    <dgm:cxn modelId="{CF0A482E-DFFD-431F-9A4A-E43FDC683FDF}" type="presParOf" srcId="{37C958A2-6AAE-4361-A870-76AE32AC96BE}" destId="{5F65F356-F8AE-466D-BACA-7348D870B319}" srcOrd="1" destOrd="0" presId="urn:microsoft.com/office/officeart/2005/8/layout/hierarchy3"/>
    <dgm:cxn modelId="{729DB5AE-9792-4DC1-9895-C2447E6279CE}" type="presParOf" srcId="{5F65F356-F8AE-466D-BACA-7348D870B319}" destId="{AC329A82-C97C-490C-B4AF-87FEBBF8ECC1}" srcOrd="0" destOrd="0" presId="urn:microsoft.com/office/officeart/2005/8/layout/hierarchy3"/>
    <dgm:cxn modelId="{D7078ABF-A3CC-4D05-B9E4-30B0B05F400E}" type="presParOf" srcId="{5F65F356-F8AE-466D-BACA-7348D870B319}" destId="{D54B920A-4E18-40E8-BA33-D17287F05A93}"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1AAF54-E021-43EA-A571-5422BE505314}" type="doc">
      <dgm:prSet loTypeId="urn:microsoft.com/office/officeart/2005/8/layout/bProcess3" loCatId="process" qsTypeId="urn:microsoft.com/office/officeart/2005/8/quickstyle/simple1" qsCatId="simple" csTypeId="urn:microsoft.com/office/officeart/2005/8/colors/accent5_3" csCatId="accent5" phldr="1"/>
      <dgm:spPr/>
      <dgm:t>
        <a:bodyPr/>
        <a:lstStyle/>
        <a:p>
          <a:endParaRPr lang="en-US"/>
        </a:p>
      </dgm:t>
    </dgm:pt>
    <dgm:pt modelId="{4DFCBC0F-052D-46F7-9F00-E29E2AC90C17}">
      <dgm:prSet phldrT="[Text]" custT="1"/>
      <dgm:spPr/>
      <dgm:t>
        <a:bodyPr/>
        <a:lstStyle/>
        <a:p>
          <a:r>
            <a:rPr lang="en-US" sz="2000" b="1" dirty="0" smtClean="0"/>
            <a:t>January – April </a:t>
          </a:r>
          <a:r>
            <a:rPr lang="en-US" sz="1800" dirty="0" smtClean="0"/>
            <a:t>CDRs are accepted &amp; completed for a fee</a:t>
          </a:r>
          <a:endParaRPr lang="en-US" sz="1800" dirty="0"/>
        </a:p>
      </dgm:t>
    </dgm:pt>
    <dgm:pt modelId="{6B9DA9BC-ECBB-4C36-B6EC-2E789FD45486}" type="parTrans" cxnId="{662C1425-C328-417D-98A7-89B2E7954A05}">
      <dgm:prSet/>
      <dgm:spPr/>
      <dgm:t>
        <a:bodyPr/>
        <a:lstStyle/>
        <a:p>
          <a:endParaRPr lang="en-US"/>
        </a:p>
      </dgm:t>
    </dgm:pt>
    <dgm:pt modelId="{C7D87D17-740C-49E2-BCCC-0E7EA4897CB8}" type="sibTrans" cxnId="{662C1425-C328-417D-98A7-89B2E7954A05}">
      <dgm:prSet/>
      <dgm:spPr/>
      <dgm:t>
        <a:bodyPr/>
        <a:lstStyle/>
        <a:p>
          <a:endParaRPr lang="en-US"/>
        </a:p>
      </dgm:t>
    </dgm:pt>
    <dgm:pt modelId="{2C708137-7939-4E54-9F06-3D39CABC478E}">
      <dgm:prSet custT="1"/>
      <dgm:spPr/>
      <dgm:t>
        <a:bodyPr/>
        <a:lstStyle/>
        <a:p>
          <a:pPr>
            <a:lnSpc>
              <a:spcPct val="100000"/>
            </a:lnSpc>
            <a:spcAft>
              <a:spcPts val="0"/>
            </a:spcAft>
          </a:pPr>
          <a:r>
            <a:rPr lang="en-US" sz="2000" b="1" dirty="0" smtClean="0">
              <a:effectLst/>
              <a:latin typeface="+mn-lt"/>
              <a:ea typeface="+mn-ea"/>
              <a:cs typeface="+mn-cs"/>
            </a:rPr>
            <a:t>May-June</a:t>
          </a:r>
          <a:r>
            <a:rPr lang="en-US" sz="2000" dirty="0" smtClean="0">
              <a:effectLst/>
              <a:latin typeface="+mn-lt"/>
              <a:ea typeface="+mn-ea"/>
              <a:cs typeface="+mn-cs"/>
            </a:rPr>
            <a:t> </a:t>
          </a:r>
          <a:r>
            <a:rPr lang="en-US" sz="1800" dirty="0" smtClean="0">
              <a:effectLst/>
              <a:latin typeface="+mn-lt"/>
              <a:ea typeface="+mn-ea"/>
              <a:cs typeface="+mn-cs"/>
            </a:rPr>
            <a:t> </a:t>
          </a:r>
        </a:p>
        <a:p>
          <a:r>
            <a:rPr lang="en-US" sz="1800" dirty="0" smtClean="0">
              <a:effectLst/>
              <a:latin typeface="+mn-lt"/>
              <a:ea typeface="+mn-ea"/>
              <a:cs typeface="+mn-cs"/>
            </a:rPr>
            <a:t>IS return tickets mailed out</a:t>
          </a:r>
          <a:endParaRPr lang="en-US" sz="1600" dirty="0" smtClean="0">
            <a:effectLst/>
            <a:latin typeface="+mn-lt"/>
            <a:ea typeface="+mn-ea"/>
            <a:cs typeface="+mn-cs"/>
          </a:endParaRPr>
        </a:p>
      </dgm:t>
    </dgm:pt>
    <dgm:pt modelId="{A5F9CFAE-188C-4CCE-8CAE-5409D0F754C3}" type="parTrans" cxnId="{D70B2064-0A53-4A77-AE8D-172D96AD4425}">
      <dgm:prSet/>
      <dgm:spPr/>
      <dgm:t>
        <a:bodyPr/>
        <a:lstStyle/>
        <a:p>
          <a:endParaRPr lang="en-US"/>
        </a:p>
      </dgm:t>
    </dgm:pt>
    <dgm:pt modelId="{E8BF8404-A4B5-4785-9E92-B91CE1FAC76E}" type="sibTrans" cxnId="{D70B2064-0A53-4A77-AE8D-172D96AD4425}">
      <dgm:prSet/>
      <dgm:spPr/>
      <dgm:t>
        <a:bodyPr/>
        <a:lstStyle/>
        <a:p>
          <a:endParaRPr lang="en-US"/>
        </a:p>
      </dgm:t>
    </dgm:pt>
    <dgm:pt modelId="{0940061A-F00D-45DF-B3C8-46771A2347A4}">
      <dgm:prSet custT="1"/>
      <dgm:spPr/>
      <dgm:t>
        <a:bodyPr/>
        <a:lstStyle/>
        <a:p>
          <a:pPr>
            <a:lnSpc>
              <a:spcPct val="100000"/>
            </a:lnSpc>
            <a:spcAft>
              <a:spcPts val="0"/>
            </a:spcAft>
          </a:pPr>
          <a:r>
            <a:rPr lang="en-US" sz="2000" b="1" dirty="0" smtClean="0">
              <a:effectLst/>
              <a:latin typeface="+mn-lt"/>
              <a:ea typeface="+mn-ea"/>
              <a:cs typeface="+mn-cs"/>
            </a:rPr>
            <a:t>June 15-30</a:t>
          </a:r>
          <a:r>
            <a:rPr lang="en-US" sz="2000" dirty="0" smtClean="0">
              <a:effectLst/>
              <a:latin typeface="+mn-lt"/>
              <a:ea typeface="+mn-ea"/>
              <a:cs typeface="+mn-cs"/>
            </a:rPr>
            <a:t> </a:t>
          </a:r>
        </a:p>
        <a:p>
          <a:r>
            <a:rPr lang="en-US" sz="1800" dirty="0" smtClean="0">
              <a:effectLst/>
              <a:latin typeface="+mn-lt"/>
              <a:ea typeface="+mn-ea"/>
              <a:cs typeface="+mn-cs"/>
            </a:rPr>
            <a:t>IS return student groups depart</a:t>
          </a:r>
          <a:endParaRPr lang="en-US" sz="1600" dirty="0" smtClean="0">
            <a:effectLst/>
            <a:latin typeface="+mn-lt"/>
            <a:ea typeface="+mn-ea"/>
            <a:cs typeface="+mn-cs"/>
          </a:endParaRPr>
        </a:p>
      </dgm:t>
    </dgm:pt>
    <dgm:pt modelId="{09471975-BD1A-4D4D-99C8-A95219EC5AFD}" type="parTrans" cxnId="{1AFD285B-6B7E-4DE1-99EA-CF61D134EFCA}">
      <dgm:prSet/>
      <dgm:spPr/>
      <dgm:t>
        <a:bodyPr/>
        <a:lstStyle/>
        <a:p>
          <a:endParaRPr lang="en-US"/>
        </a:p>
      </dgm:t>
    </dgm:pt>
    <dgm:pt modelId="{6664511A-AE33-40D0-AA0B-9F352F2D3404}" type="sibTrans" cxnId="{1AFD285B-6B7E-4DE1-99EA-CF61D134EFCA}">
      <dgm:prSet/>
      <dgm:spPr/>
      <dgm:t>
        <a:bodyPr/>
        <a:lstStyle/>
        <a:p>
          <a:endParaRPr lang="en-US"/>
        </a:p>
      </dgm:t>
    </dgm:pt>
    <dgm:pt modelId="{F02B34A6-19E9-4499-9266-1378796AF98E}">
      <dgm:prSet custT="1"/>
      <dgm:spPr/>
      <dgm:t>
        <a:bodyPr/>
        <a:lstStyle/>
        <a:p>
          <a:r>
            <a:rPr lang="en-US" sz="2000" b="1" dirty="0" smtClean="0">
              <a:effectLst/>
              <a:latin typeface="+mn-lt"/>
              <a:ea typeface="+mn-ea"/>
              <a:cs typeface="+mn-cs"/>
            </a:rPr>
            <a:t>November</a:t>
          </a:r>
          <a:r>
            <a:rPr lang="en-US" sz="1800" dirty="0" smtClean="0">
              <a:effectLst/>
              <a:latin typeface="+mn-lt"/>
              <a:ea typeface="+mn-ea"/>
              <a:cs typeface="+mn-cs"/>
            </a:rPr>
            <a:t> </a:t>
          </a:r>
        </a:p>
        <a:p>
          <a:r>
            <a:rPr lang="en-US" sz="1800" dirty="0" smtClean="0">
              <a:effectLst/>
              <a:latin typeface="+mn-lt"/>
              <a:ea typeface="+mn-ea"/>
              <a:cs typeface="+mn-cs"/>
            </a:rPr>
            <a:t>IS Return Request System is open</a:t>
          </a:r>
          <a:endParaRPr lang="en-US" sz="1800" dirty="0"/>
        </a:p>
      </dgm:t>
    </dgm:pt>
    <dgm:pt modelId="{DAB28921-AECB-455A-A90D-19B96B800042}" type="parTrans" cxnId="{891D8360-8FE7-444D-A3B6-6E3AA71C30CA}">
      <dgm:prSet/>
      <dgm:spPr/>
      <dgm:t>
        <a:bodyPr/>
        <a:lstStyle/>
        <a:p>
          <a:endParaRPr lang="en-US"/>
        </a:p>
      </dgm:t>
    </dgm:pt>
    <dgm:pt modelId="{B6C10163-A2B6-4D7C-9157-B04A8AA50EB6}" type="sibTrans" cxnId="{891D8360-8FE7-444D-A3B6-6E3AA71C30CA}">
      <dgm:prSet/>
      <dgm:spPr/>
      <dgm:t>
        <a:bodyPr/>
        <a:lstStyle/>
        <a:p>
          <a:endParaRPr lang="en-US"/>
        </a:p>
      </dgm:t>
    </dgm:pt>
    <dgm:pt modelId="{DF4F9E16-BD38-4BC2-8ACD-AE11752C2402}">
      <dgm:prSet custT="1"/>
      <dgm:spPr/>
      <dgm:t>
        <a:bodyPr/>
        <a:lstStyle/>
        <a:p>
          <a:r>
            <a:rPr lang="en-US" sz="2000" b="1" dirty="0" smtClean="0">
              <a:effectLst/>
              <a:latin typeface="+mn-lt"/>
              <a:ea typeface="+mn-ea"/>
              <a:cs typeface="+mn-cs"/>
            </a:rPr>
            <a:t>December</a:t>
          </a:r>
          <a:r>
            <a:rPr lang="en-US" sz="1700" dirty="0" smtClean="0">
              <a:effectLst/>
              <a:latin typeface="+mn-lt"/>
              <a:ea typeface="+mn-ea"/>
              <a:cs typeface="+mn-cs"/>
            </a:rPr>
            <a:t> </a:t>
          </a:r>
        </a:p>
        <a:p>
          <a:r>
            <a:rPr lang="en-US" sz="1800" dirty="0" smtClean="0">
              <a:effectLst/>
              <a:latin typeface="+mn-lt"/>
              <a:ea typeface="+mn-ea"/>
              <a:cs typeface="+mn-cs"/>
            </a:rPr>
            <a:t>IS return flights assigned</a:t>
          </a:r>
        </a:p>
      </dgm:t>
    </dgm:pt>
    <dgm:pt modelId="{6CD92AF5-6653-4AF9-92B0-782D3D0F9605}" type="parTrans" cxnId="{565E1701-D19B-41CC-B230-AB9C1FED3F6F}">
      <dgm:prSet/>
      <dgm:spPr/>
      <dgm:t>
        <a:bodyPr/>
        <a:lstStyle/>
        <a:p>
          <a:endParaRPr lang="en-US"/>
        </a:p>
      </dgm:t>
    </dgm:pt>
    <dgm:pt modelId="{F475CE7B-8C20-445A-B691-6D72DD69B22A}" type="sibTrans" cxnId="{565E1701-D19B-41CC-B230-AB9C1FED3F6F}">
      <dgm:prSet/>
      <dgm:spPr/>
      <dgm:t>
        <a:bodyPr/>
        <a:lstStyle/>
        <a:p>
          <a:endParaRPr lang="en-US"/>
        </a:p>
      </dgm:t>
    </dgm:pt>
    <dgm:pt modelId="{2C1F91ED-69CC-440C-8D2D-D1AE7CCF4E24}">
      <dgm:prSet custT="1"/>
      <dgm:spPr/>
      <dgm:t>
        <a:bodyPr/>
        <a:lstStyle/>
        <a:p>
          <a:r>
            <a:rPr lang="en-US" sz="2000" b="1" dirty="0" smtClean="0">
              <a:effectLst/>
              <a:latin typeface="+mn-lt"/>
              <a:ea typeface="+mn-ea"/>
              <a:cs typeface="+mn-cs"/>
            </a:rPr>
            <a:t>January </a:t>
          </a:r>
        </a:p>
        <a:p>
          <a:r>
            <a:rPr lang="en-US" sz="1800" dirty="0" smtClean="0">
              <a:effectLst/>
              <a:latin typeface="+mn-lt"/>
              <a:ea typeface="+mn-ea"/>
              <a:cs typeface="+mn-cs"/>
            </a:rPr>
            <a:t>Return date confirmation letter with CDR info mailed to all IS &amp; HFs</a:t>
          </a:r>
        </a:p>
      </dgm:t>
    </dgm:pt>
    <dgm:pt modelId="{86A51EFD-20CF-44EF-816B-06D65F67FAEF}" type="parTrans" cxnId="{998C4B57-A95C-4B98-80BC-2901A18EBB03}">
      <dgm:prSet/>
      <dgm:spPr/>
      <dgm:t>
        <a:bodyPr/>
        <a:lstStyle/>
        <a:p>
          <a:endParaRPr lang="en-US"/>
        </a:p>
      </dgm:t>
    </dgm:pt>
    <dgm:pt modelId="{3A432B0D-B1D2-4CB9-96B3-B13E9A99E4D5}" type="sibTrans" cxnId="{998C4B57-A95C-4B98-80BC-2901A18EBB03}">
      <dgm:prSet/>
      <dgm:spPr/>
      <dgm:t>
        <a:bodyPr/>
        <a:lstStyle/>
        <a:p>
          <a:endParaRPr lang="en-US"/>
        </a:p>
      </dgm:t>
    </dgm:pt>
    <dgm:pt modelId="{534BBCF8-D10A-46F8-9466-03876297925C}" type="pres">
      <dgm:prSet presAssocID="{131AAF54-E021-43EA-A571-5422BE505314}" presName="Name0" presStyleCnt="0">
        <dgm:presLayoutVars>
          <dgm:dir/>
          <dgm:resizeHandles val="exact"/>
        </dgm:presLayoutVars>
      </dgm:prSet>
      <dgm:spPr/>
      <dgm:t>
        <a:bodyPr/>
        <a:lstStyle/>
        <a:p>
          <a:endParaRPr lang="en-US"/>
        </a:p>
      </dgm:t>
    </dgm:pt>
    <dgm:pt modelId="{2DCA0766-4ED4-4AB6-A4A8-22F6AD5F4007}" type="pres">
      <dgm:prSet presAssocID="{F02B34A6-19E9-4499-9266-1378796AF98E}" presName="node" presStyleLbl="node1" presStyleIdx="0" presStyleCnt="6">
        <dgm:presLayoutVars>
          <dgm:bulletEnabled val="1"/>
        </dgm:presLayoutVars>
      </dgm:prSet>
      <dgm:spPr/>
      <dgm:t>
        <a:bodyPr/>
        <a:lstStyle/>
        <a:p>
          <a:endParaRPr lang="en-US"/>
        </a:p>
      </dgm:t>
    </dgm:pt>
    <dgm:pt modelId="{D63E59D5-E66E-4F4E-849D-35196EC8541E}" type="pres">
      <dgm:prSet presAssocID="{B6C10163-A2B6-4D7C-9157-B04A8AA50EB6}" presName="sibTrans" presStyleLbl="sibTrans1D1" presStyleIdx="0" presStyleCnt="5"/>
      <dgm:spPr/>
      <dgm:t>
        <a:bodyPr/>
        <a:lstStyle/>
        <a:p>
          <a:endParaRPr lang="en-US"/>
        </a:p>
      </dgm:t>
    </dgm:pt>
    <dgm:pt modelId="{51365357-9C3F-40BB-9079-8673E1B9CA62}" type="pres">
      <dgm:prSet presAssocID="{B6C10163-A2B6-4D7C-9157-B04A8AA50EB6}" presName="connectorText" presStyleLbl="sibTrans1D1" presStyleIdx="0" presStyleCnt="5"/>
      <dgm:spPr/>
      <dgm:t>
        <a:bodyPr/>
        <a:lstStyle/>
        <a:p>
          <a:endParaRPr lang="en-US"/>
        </a:p>
      </dgm:t>
    </dgm:pt>
    <dgm:pt modelId="{923A53E1-02E0-4C7A-967B-AA6E07693364}" type="pres">
      <dgm:prSet presAssocID="{DF4F9E16-BD38-4BC2-8ACD-AE11752C2402}" presName="node" presStyleLbl="node1" presStyleIdx="1" presStyleCnt="6">
        <dgm:presLayoutVars>
          <dgm:bulletEnabled val="1"/>
        </dgm:presLayoutVars>
      </dgm:prSet>
      <dgm:spPr/>
      <dgm:t>
        <a:bodyPr/>
        <a:lstStyle/>
        <a:p>
          <a:endParaRPr lang="en-US"/>
        </a:p>
      </dgm:t>
    </dgm:pt>
    <dgm:pt modelId="{59731A2F-DB3B-49F9-AEBE-34C7E7E7982C}" type="pres">
      <dgm:prSet presAssocID="{F475CE7B-8C20-445A-B691-6D72DD69B22A}" presName="sibTrans" presStyleLbl="sibTrans1D1" presStyleIdx="1" presStyleCnt="5"/>
      <dgm:spPr/>
      <dgm:t>
        <a:bodyPr/>
        <a:lstStyle/>
        <a:p>
          <a:endParaRPr lang="en-US"/>
        </a:p>
      </dgm:t>
    </dgm:pt>
    <dgm:pt modelId="{4522F2B2-9D34-4C23-AA33-8438A11AB245}" type="pres">
      <dgm:prSet presAssocID="{F475CE7B-8C20-445A-B691-6D72DD69B22A}" presName="connectorText" presStyleLbl="sibTrans1D1" presStyleIdx="1" presStyleCnt="5"/>
      <dgm:spPr/>
      <dgm:t>
        <a:bodyPr/>
        <a:lstStyle/>
        <a:p>
          <a:endParaRPr lang="en-US"/>
        </a:p>
      </dgm:t>
    </dgm:pt>
    <dgm:pt modelId="{19E108FD-2B87-40EB-B7FD-51D00A4DD7E2}" type="pres">
      <dgm:prSet presAssocID="{2C1F91ED-69CC-440C-8D2D-D1AE7CCF4E24}" presName="node" presStyleLbl="node1" presStyleIdx="2" presStyleCnt="6" custScaleX="133398">
        <dgm:presLayoutVars>
          <dgm:bulletEnabled val="1"/>
        </dgm:presLayoutVars>
      </dgm:prSet>
      <dgm:spPr/>
      <dgm:t>
        <a:bodyPr/>
        <a:lstStyle/>
        <a:p>
          <a:endParaRPr lang="en-US"/>
        </a:p>
      </dgm:t>
    </dgm:pt>
    <dgm:pt modelId="{68A20ACB-E971-47D1-8FD5-F8D74522BB4B}" type="pres">
      <dgm:prSet presAssocID="{3A432B0D-B1D2-4CB9-96B3-B13E9A99E4D5}" presName="sibTrans" presStyleLbl="sibTrans1D1" presStyleIdx="2" presStyleCnt="5"/>
      <dgm:spPr/>
      <dgm:t>
        <a:bodyPr/>
        <a:lstStyle/>
        <a:p>
          <a:endParaRPr lang="en-US"/>
        </a:p>
      </dgm:t>
    </dgm:pt>
    <dgm:pt modelId="{FF4B36FE-B536-4EC2-BD94-699CE58A97CC}" type="pres">
      <dgm:prSet presAssocID="{3A432B0D-B1D2-4CB9-96B3-B13E9A99E4D5}" presName="connectorText" presStyleLbl="sibTrans1D1" presStyleIdx="2" presStyleCnt="5"/>
      <dgm:spPr/>
      <dgm:t>
        <a:bodyPr/>
        <a:lstStyle/>
        <a:p>
          <a:endParaRPr lang="en-US"/>
        </a:p>
      </dgm:t>
    </dgm:pt>
    <dgm:pt modelId="{83806EAD-4D3A-4DC5-9329-D3E7B924FD50}" type="pres">
      <dgm:prSet presAssocID="{4DFCBC0F-052D-46F7-9F00-E29E2AC90C17}" presName="node" presStyleLbl="node1" presStyleIdx="3" presStyleCnt="6">
        <dgm:presLayoutVars>
          <dgm:bulletEnabled val="1"/>
        </dgm:presLayoutVars>
      </dgm:prSet>
      <dgm:spPr/>
      <dgm:t>
        <a:bodyPr/>
        <a:lstStyle/>
        <a:p>
          <a:endParaRPr lang="en-US"/>
        </a:p>
      </dgm:t>
    </dgm:pt>
    <dgm:pt modelId="{0CEDD3B1-EF9C-4C1E-9026-1C347C704653}" type="pres">
      <dgm:prSet presAssocID="{C7D87D17-740C-49E2-BCCC-0E7EA4897CB8}" presName="sibTrans" presStyleLbl="sibTrans1D1" presStyleIdx="3" presStyleCnt="5"/>
      <dgm:spPr/>
      <dgm:t>
        <a:bodyPr/>
        <a:lstStyle/>
        <a:p>
          <a:endParaRPr lang="en-US"/>
        </a:p>
      </dgm:t>
    </dgm:pt>
    <dgm:pt modelId="{A32BABCF-BAD4-412F-B7CF-A377FAA5155F}" type="pres">
      <dgm:prSet presAssocID="{C7D87D17-740C-49E2-BCCC-0E7EA4897CB8}" presName="connectorText" presStyleLbl="sibTrans1D1" presStyleIdx="3" presStyleCnt="5"/>
      <dgm:spPr/>
      <dgm:t>
        <a:bodyPr/>
        <a:lstStyle/>
        <a:p>
          <a:endParaRPr lang="en-US"/>
        </a:p>
      </dgm:t>
    </dgm:pt>
    <dgm:pt modelId="{BFAC4720-FACF-4A5C-B3FA-21AB0AB5095B}" type="pres">
      <dgm:prSet presAssocID="{2C708137-7939-4E54-9F06-3D39CABC478E}" presName="node" presStyleLbl="node1" presStyleIdx="4" presStyleCnt="6" custScaleX="122696" custScaleY="108291">
        <dgm:presLayoutVars>
          <dgm:bulletEnabled val="1"/>
        </dgm:presLayoutVars>
      </dgm:prSet>
      <dgm:spPr/>
      <dgm:t>
        <a:bodyPr/>
        <a:lstStyle/>
        <a:p>
          <a:endParaRPr lang="en-US"/>
        </a:p>
      </dgm:t>
    </dgm:pt>
    <dgm:pt modelId="{05717A63-52C0-4355-9445-387BAAA81F43}" type="pres">
      <dgm:prSet presAssocID="{E8BF8404-A4B5-4785-9E92-B91CE1FAC76E}" presName="sibTrans" presStyleLbl="sibTrans1D1" presStyleIdx="4" presStyleCnt="5"/>
      <dgm:spPr/>
      <dgm:t>
        <a:bodyPr/>
        <a:lstStyle/>
        <a:p>
          <a:endParaRPr lang="en-US"/>
        </a:p>
      </dgm:t>
    </dgm:pt>
    <dgm:pt modelId="{9557ECAA-DAF3-41C3-B2E1-5EA66B372E68}" type="pres">
      <dgm:prSet presAssocID="{E8BF8404-A4B5-4785-9E92-B91CE1FAC76E}" presName="connectorText" presStyleLbl="sibTrans1D1" presStyleIdx="4" presStyleCnt="5"/>
      <dgm:spPr/>
      <dgm:t>
        <a:bodyPr/>
        <a:lstStyle/>
        <a:p>
          <a:endParaRPr lang="en-US"/>
        </a:p>
      </dgm:t>
    </dgm:pt>
    <dgm:pt modelId="{D043AEAC-4345-480A-B215-59AE8CF0351D}" type="pres">
      <dgm:prSet presAssocID="{0940061A-F00D-45DF-B3C8-46771A2347A4}" presName="node" presStyleLbl="node1" presStyleIdx="5" presStyleCnt="6" custScaleX="106753" custScaleY="109149" custLinFactNeighborX="1953">
        <dgm:presLayoutVars>
          <dgm:bulletEnabled val="1"/>
        </dgm:presLayoutVars>
      </dgm:prSet>
      <dgm:spPr/>
      <dgm:t>
        <a:bodyPr/>
        <a:lstStyle/>
        <a:p>
          <a:endParaRPr lang="en-US"/>
        </a:p>
      </dgm:t>
    </dgm:pt>
  </dgm:ptLst>
  <dgm:cxnLst>
    <dgm:cxn modelId="{662C1425-C328-417D-98A7-89B2E7954A05}" srcId="{131AAF54-E021-43EA-A571-5422BE505314}" destId="{4DFCBC0F-052D-46F7-9F00-E29E2AC90C17}" srcOrd="3" destOrd="0" parTransId="{6B9DA9BC-ECBB-4C36-B6EC-2E789FD45486}" sibTransId="{C7D87D17-740C-49E2-BCCC-0E7EA4897CB8}"/>
    <dgm:cxn modelId="{37ABAB0E-B1B3-4FD3-B721-09B113301496}" type="presOf" srcId="{B6C10163-A2B6-4D7C-9157-B04A8AA50EB6}" destId="{D63E59D5-E66E-4F4E-849D-35196EC8541E}" srcOrd="0" destOrd="0" presId="urn:microsoft.com/office/officeart/2005/8/layout/bProcess3"/>
    <dgm:cxn modelId="{49D31683-F150-44FA-941C-7AFAADA0374D}" type="presOf" srcId="{3A432B0D-B1D2-4CB9-96B3-B13E9A99E4D5}" destId="{FF4B36FE-B536-4EC2-BD94-699CE58A97CC}" srcOrd="1" destOrd="0" presId="urn:microsoft.com/office/officeart/2005/8/layout/bProcess3"/>
    <dgm:cxn modelId="{998C4B57-A95C-4B98-80BC-2901A18EBB03}" srcId="{131AAF54-E021-43EA-A571-5422BE505314}" destId="{2C1F91ED-69CC-440C-8D2D-D1AE7CCF4E24}" srcOrd="2" destOrd="0" parTransId="{86A51EFD-20CF-44EF-816B-06D65F67FAEF}" sibTransId="{3A432B0D-B1D2-4CB9-96B3-B13E9A99E4D5}"/>
    <dgm:cxn modelId="{5A479AE8-6732-4080-910D-08E7B2D2CC8E}" type="presOf" srcId="{B6C10163-A2B6-4D7C-9157-B04A8AA50EB6}" destId="{51365357-9C3F-40BB-9079-8673E1B9CA62}" srcOrd="1" destOrd="0" presId="urn:microsoft.com/office/officeart/2005/8/layout/bProcess3"/>
    <dgm:cxn modelId="{B14CB89C-E77E-418C-AF4C-A96590D70D84}" type="presOf" srcId="{4DFCBC0F-052D-46F7-9F00-E29E2AC90C17}" destId="{83806EAD-4D3A-4DC5-9329-D3E7B924FD50}" srcOrd="0" destOrd="0" presId="urn:microsoft.com/office/officeart/2005/8/layout/bProcess3"/>
    <dgm:cxn modelId="{ACDDCF63-8FF0-492D-A74F-9378C2379CB1}" type="presOf" srcId="{131AAF54-E021-43EA-A571-5422BE505314}" destId="{534BBCF8-D10A-46F8-9466-03876297925C}" srcOrd="0" destOrd="0" presId="urn:microsoft.com/office/officeart/2005/8/layout/bProcess3"/>
    <dgm:cxn modelId="{180C4CDD-C799-4796-8D66-D0084806E1CF}" type="presOf" srcId="{E8BF8404-A4B5-4785-9E92-B91CE1FAC76E}" destId="{05717A63-52C0-4355-9445-387BAAA81F43}" srcOrd="0" destOrd="0" presId="urn:microsoft.com/office/officeart/2005/8/layout/bProcess3"/>
    <dgm:cxn modelId="{377CF6BD-2AC7-4B06-9256-23328DB94FAE}" type="presOf" srcId="{2C708137-7939-4E54-9F06-3D39CABC478E}" destId="{BFAC4720-FACF-4A5C-B3FA-21AB0AB5095B}" srcOrd="0" destOrd="0" presId="urn:microsoft.com/office/officeart/2005/8/layout/bProcess3"/>
    <dgm:cxn modelId="{F742DB0B-F072-4706-9827-5DD0756B5408}" type="presOf" srcId="{C7D87D17-740C-49E2-BCCC-0E7EA4897CB8}" destId="{0CEDD3B1-EF9C-4C1E-9026-1C347C704653}" srcOrd="0" destOrd="0" presId="urn:microsoft.com/office/officeart/2005/8/layout/bProcess3"/>
    <dgm:cxn modelId="{87F4926D-DC80-4D7B-ABC3-CB962C277AA6}" type="presOf" srcId="{F475CE7B-8C20-445A-B691-6D72DD69B22A}" destId="{4522F2B2-9D34-4C23-AA33-8438A11AB245}" srcOrd="1" destOrd="0" presId="urn:microsoft.com/office/officeart/2005/8/layout/bProcess3"/>
    <dgm:cxn modelId="{891D8360-8FE7-444D-A3B6-6E3AA71C30CA}" srcId="{131AAF54-E021-43EA-A571-5422BE505314}" destId="{F02B34A6-19E9-4499-9266-1378796AF98E}" srcOrd="0" destOrd="0" parTransId="{DAB28921-AECB-455A-A90D-19B96B800042}" sibTransId="{B6C10163-A2B6-4D7C-9157-B04A8AA50EB6}"/>
    <dgm:cxn modelId="{53B0304F-B242-4848-BADA-AE9DE5DD7E09}" type="presOf" srcId="{2C1F91ED-69CC-440C-8D2D-D1AE7CCF4E24}" destId="{19E108FD-2B87-40EB-B7FD-51D00A4DD7E2}" srcOrd="0" destOrd="0" presId="urn:microsoft.com/office/officeart/2005/8/layout/bProcess3"/>
    <dgm:cxn modelId="{F658AAD8-DD7C-4574-A47E-F528EB9FFB0A}" type="presOf" srcId="{DF4F9E16-BD38-4BC2-8ACD-AE11752C2402}" destId="{923A53E1-02E0-4C7A-967B-AA6E07693364}" srcOrd="0" destOrd="0" presId="urn:microsoft.com/office/officeart/2005/8/layout/bProcess3"/>
    <dgm:cxn modelId="{C21C3922-4BDC-44E8-9F73-EAE30C893AA4}" type="presOf" srcId="{C7D87D17-740C-49E2-BCCC-0E7EA4897CB8}" destId="{A32BABCF-BAD4-412F-B7CF-A377FAA5155F}" srcOrd="1" destOrd="0" presId="urn:microsoft.com/office/officeart/2005/8/layout/bProcess3"/>
    <dgm:cxn modelId="{23C038A9-4E7E-48D0-A543-330E520D6CB2}" type="presOf" srcId="{E8BF8404-A4B5-4785-9E92-B91CE1FAC76E}" destId="{9557ECAA-DAF3-41C3-B2E1-5EA66B372E68}" srcOrd="1" destOrd="0" presId="urn:microsoft.com/office/officeart/2005/8/layout/bProcess3"/>
    <dgm:cxn modelId="{565E1701-D19B-41CC-B230-AB9C1FED3F6F}" srcId="{131AAF54-E021-43EA-A571-5422BE505314}" destId="{DF4F9E16-BD38-4BC2-8ACD-AE11752C2402}" srcOrd="1" destOrd="0" parTransId="{6CD92AF5-6653-4AF9-92B0-782D3D0F9605}" sibTransId="{F475CE7B-8C20-445A-B691-6D72DD69B22A}"/>
    <dgm:cxn modelId="{55D34C6D-4EC7-4C2C-99DB-4386B0BD45F8}" type="presOf" srcId="{0940061A-F00D-45DF-B3C8-46771A2347A4}" destId="{D043AEAC-4345-480A-B215-59AE8CF0351D}" srcOrd="0" destOrd="0" presId="urn:microsoft.com/office/officeart/2005/8/layout/bProcess3"/>
    <dgm:cxn modelId="{D70B2064-0A53-4A77-AE8D-172D96AD4425}" srcId="{131AAF54-E021-43EA-A571-5422BE505314}" destId="{2C708137-7939-4E54-9F06-3D39CABC478E}" srcOrd="4" destOrd="0" parTransId="{A5F9CFAE-188C-4CCE-8CAE-5409D0F754C3}" sibTransId="{E8BF8404-A4B5-4785-9E92-B91CE1FAC76E}"/>
    <dgm:cxn modelId="{27A332E6-5F3A-45CB-9C92-E0E702CB9D7D}" type="presOf" srcId="{3A432B0D-B1D2-4CB9-96B3-B13E9A99E4D5}" destId="{68A20ACB-E971-47D1-8FD5-F8D74522BB4B}" srcOrd="0" destOrd="0" presId="urn:microsoft.com/office/officeart/2005/8/layout/bProcess3"/>
    <dgm:cxn modelId="{1AFD285B-6B7E-4DE1-99EA-CF61D134EFCA}" srcId="{131AAF54-E021-43EA-A571-5422BE505314}" destId="{0940061A-F00D-45DF-B3C8-46771A2347A4}" srcOrd="5" destOrd="0" parTransId="{09471975-BD1A-4D4D-99C8-A95219EC5AFD}" sibTransId="{6664511A-AE33-40D0-AA0B-9F352F2D3404}"/>
    <dgm:cxn modelId="{035E9E30-9FC3-4D62-AD02-1DBF66E40DB0}" type="presOf" srcId="{F02B34A6-19E9-4499-9266-1378796AF98E}" destId="{2DCA0766-4ED4-4AB6-A4A8-22F6AD5F4007}" srcOrd="0" destOrd="0" presId="urn:microsoft.com/office/officeart/2005/8/layout/bProcess3"/>
    <dgm:cxn modelId="{CECE4E21-00AD-428F-8786-65FCABDE4A77}" type="presOf" srcId="{F475CE7B-8C20-445A-B691-6D72DD69B22A}" destId="{59731A2F-DB3B-49F9-AEBE-34C7E7E7982C}" srcOrd="0" destOrd="0" presId="urn:microsoft.com/office/officeart/2005/8/layout/bProcess3"/>
    <dgm:cxn modelId="{2B4373DF-1EAE-4A89-B3A9-EEFB72BAFACC}" type="presParOf" srcId="{534BBCF8-D10A-46F8-9466-03876297925C}" destId="{2DCA0766-4ED4-4AB6-A4A8-22F6AD5F4007}" srcOrd="0" destOrd="0" presId="urn:microsoft.com/office/officeart/2005/8/layout/bProcess3"/>
    <dgm:cxn modelId="{FA180B72-43F4-4390-86A6-34E56467A09B}" type="presParOf" srcId="{534BBCF8-D10A-46F8-9466-03876297925C}" destId="{D63E59D5-E66E-4F4E-849D-35196EC8541E}" srcOrd="1" destOrd="0" presId="urn:microsoft.com/office/officeart/2005/8/layout/bProcess3"/>
    <dgm:cxn modelId="{ACA479A4-65CB-428B-8E46-D8E44283B529}" type="presParOf" srcId="{D63E59D5-E66E-4F4E-849D-35196EC8541E}" destId="{51365357-9C3F-40BB-9079-8673E1B9CA62}" srcOrd="0" destOrd="0" presId="urn:microsoft.com/office/officeart/2005/8/layout/bProcess3"/>
    <dgm:cxn modelId="{657BA3DB-6093-4D4F-800E-7924EED99419}" type="presParOf" srcId="{534BBCF8-D10A-46F8-9466-03876297925C}" destId="{923A53E1-02E0-4C7A-967B-AA6E07693364}" srcOrd="2" destOrd="0" presId="urn:microsoft.com/office/officeart/2005/8/layout/bProcess3"/>
    <dgm:cxn modelId="{2E4C4100-3859-4A9C-8CDF-4F3EEA58C526}" type="presParOf" srcId="{534BBCF8-D10A-46F8-9466-03876297925C}" destId="{59731A2F-DB3B-49F9-AEBE-34C7E7E7982C}" srcOrd="3" destOrd="0" presId="urn:microsoft.com/office/officeart/2005/8/layout/bProcess3"/>
    <dgm:cxn modelId="{42BA1967-31A7-47A6-87B5-E2915F22A174}" type="presParOf" srcId="{59731A2F-DB3B-49F9-AEBE-34C7E7E7982C}" destId="{4522F2B2-9D34-4C23-AA33-8438A11AB245}" srcOrd="0" destOrd="0" presId="urn:microsoft.com/office/officeart/2005/8/layout/bProcess3"/>
    <dgm:cxn modelId="{DE041183-1450-4F21-93BD-EF51DCD58738}" type="presParOf" srcId="{534BBCF8-D10A-46F8-9466-03876297925C}" destId="{19E108FD-2B87-40EB-B7FD-51D00A4DD7E2}" srcOrd="4" destOrd="0" presId="urn:microsoft.com/office/officeart/2005/8/layout/bProcess3"/>
    <dgm:cxn modelId="{665A7FA5-AC89-4BDA-AFBD-4BEEC15F9D3E}" type="presParOf" srcId="{534BBCF8-D10A-46F8-9466-03876297925C}" destId="{68A20ACB-E971-47D1-8FD5-F8D74522BB4B}" srcOrd="5" destOrd="0" presId="urn:microsoft.com/office/officeart/2005/8/layout/bProcess3"/>
    <dgm:cxn modelId="{D520531E-149E-460D-A507-E735AF53B151}" type="presParOf" srcId="{68A20ACB-E971-47D1-8FD5-F8D74522BB4B}" destId="{FF4B36FE-B536-4EC2-BD94-699CE58A97CC}" srcOrd="0" destOrd="0" presId="urn:microsoft.com/office/officeart/2005/8/layout/bProcess3"/>
    <dgm:cxn modelId="{B83B9555-6AC7-447E-A86C-7DEEF68C051A}" type="presParOf" srcId="{534BBCF8-D10A-46F8-9466-03876297925C}" destId="{83806EAD-4D3A-4DC5-9329-D3E7B924FD50}" srcOrd="6" destOrd="0" presId="urn:microsoft.com/office/officeart/2005/8/layout/bProcess3"/>
    <dgm:cxn modelId="{49DCBDA7-7E52-4EDB-8C4C-21E1AE382B93}" type="presParOf" srcId="{534BBCF8-D10A-46F8-9466-03876297925C}" destId="{0CEDD3B1-EF9C-4C1E-9026-1C347C704653}" srcOrd="7" destOrd="0" presId="urn:microsoft.com/office/officeart/2005/8/layout/bProcess3"/>
    <dgm:cxn modelId="{F96D3D76-49B7-4C62-B73C-0ADE013DF332}" type="presParOf" srcId="{0CEDD3B1-EF9C-4C1E-9026-1C347C704653}" destId="{A32BABCF-BAD4-412F-B7CF-A377FAA5155F}" srcOrd="0" destOrd="0" presId="urn:microsoft.com/office/officeart/2005/8/layout/bProcess3"/>
    <dgm:cxn modelId="{12435A00-3756-437A-889A-FB1E4CB16B33}" type="presParOf" srcId="{534BBCF8-D10A-46F8-9466-03876297925C}" destId="{BFAC4720-FACF-4A5C-B3FA-21AB0AB5095B}" srcOrd="8" destOrd="0" presId="urn:microsoft.com/office/officeart/2005/8/layout/bProcess3"/>
    <dgm:cxn modelId="{2F222F73-4D39-4A5D-B0AD-6B4652BCE800}" type="presParOf" srcId="{534BBCF8-D10A-46F8-9466-03876297925C}" destId="{05717A63-52C0-4355-9445-387BAAA81F43}" srcOrd="9" destOrd="0" presId="urn:microsoft.com/office/officeart/2005/8/layout/bProcess3"/>
    <dgm:cxn modelId="{5F46F4D5-A03E-4150-8279-5A79E7D76ED1}" type="presParOf" srcId="{05717A63-52C0-4355-9445-387BAAA81F43}" destId="{9557ECAA-DAF3-41C3-B2E1-5EA66B372E68}" srcOrd="0" destOrd="0" presId="urn:microsoft.com/office/officeart/2005/8/layout/bProcess3"/>
    <dgm:cxn modelId="{7790AFBB-7560-49EA-A76B-D4FC52875EE4}" type="presParOf" srcId="{534BBCF8-D10A-46F8-9466-03876297925C}" destId="{D043AEAC-4345-480A-B215-59AE8CF0351D}"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3237F-4CDF-42DC-AF8A-C833A20D60B2}">
      <dsp:nvSpPr>
        <dsp:cNvPr id="0" name=""/>
        <dsp:cNvSpPr/>
      </dsp:nvSpPr>
      <dsp:spPr>
        <a:xfrm>
          <a:off x="1022095" y="-128124"/>
          <a:ext cx="4777950" cy="4777950"/>
        </a:xfrm>
        <a:prstGeom prst="circularArrow">
          <a:avLst>
            <a:gd name="adj1" fmla="val 5544"/>
            <a:gd name="adj2" fmla="val 330680"/>
            <a:gd name="adj3" fmla="val 13795388"/>
            <a:gd name="adj4" fmla="val 17374131"/>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24699F-42F3-492B-90E6-D75655042C19}">
      <dsp:nvSpPr>
        <dsp:cNvPr id="0" name=""/>
        <dsp:cNvSpPr/>
      </dsp:nvSpPr>
      <dsp:spPr>
        <a:xfrm>
          <a:off x="2301806" y="-99250"/>
          <a:ext cx="2218528" cy="110926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Century Gothic" panose="020B0502020202020204" pitchFamily="34" charset="0"/>
            </a:rPr>
            <a:t>Airport Code given to Travel</a:t>
          </a:r>
          <a:endParaRPr lang="en-US" sz="2400" kern="1200" dirty="0">
            <a:latin typeface="Century Gothic" panose="020B0502020202020204" pitchFamily="34" charset="0"/>
          </a:endParaRPr>
        </a:p>
      </dsp:txBody>
      <dsp:txXfrm>
        <a:off x="2355956" y="-45100"/>
        <a:ext cx="2110228" cy="1000964"/>
      </dsp:txXfrm>
    </dsp:sp>
    <dsp:sp modelId="{AF2458E5-C45D-42F7-B9BB-DDDC8B23C8A4}">
      <dsp:nvSpPr>
        <dsp:cNvPr id="0" name=""/>
        <dsp:cNvSpPr/>
      </dsp:nvSpPr>
      <dsp:spPr>
        <a:xfrm>
          <a:off x="4239589" y="1308631"/>
          <a:ext cx="2218528" cy="110926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smtClean="0">
              <a:latin typeface="Century Gothic" panose="020B0502020202020204" pitchFamily="34" charset="0"/>
            </a:rPr>
            <a:t>Travel works with Travel Agency</a:t>
          </a:r>
          <a:endParaRPr lang="en-US" sz="2400" kern="1200" dirty="0" smtClean="0">
            <a:latin typeface="Century Gothic" panose="020B0502020202020204" pitchFamily="34" charset="0"/>
          </a:endParaRPr>
        </a:p>
      </dsp:txBody>
      <dsp:txXfrm>
        <a:off x="4293739" y="1362781"/>
        <a:ext cx="2110228" cy="1000964"/>
      </dsp:txXfrm>
    </dsp:sp>
    <dsp:sp modelId="{ABD2D35B-3159-4B38-A4A8-EB4FCB97B312}">
      <dsp:nvSpPr>
        <dsp:cNvPr id="0" name=""/>
        <dsp:cNvSpPr/>
      </dsp:nvSpPr>
      <dsp:spPr>
        <a:xfrm>
          <a:off x="4014365" y="3173705"/>
          <a:ext cx="1903830" cy="132235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Century Gothic" panose="020B0502020202020204" pitchFamily="34" charset="0"/>
            </a:rPr>
            <a:t>Travel updates system</a:t>
          </a:r>
        </a:p>
      </dsp:txBody>
      <dsp:txXfrm>
        <a:off x="4078917" y="3238257"/>
        <a:ext cx="1774726" cy="1193249"/>
      </dsp:txXfrm>
    </dsp:sp>
    <dsp:sp modelId="{6A8025C0-A117-40E3-B888-F6138E33C8B9}">
      <dsp:nvSpPr>
        <dsp:cNvPr id="0" name=""/>
        <dsp:cNvSpPr/>
      </dsp:nvSpPr>
      <dsp:spPr>
        <a:xfrm>
          <a:off x="534628" y="3057925"/>
          <a:ext cx="2384274" cy="151119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Century Gothic" panose="020B0502020202020204" pitchFamily="34" charset="0"/>
            </a:rPr>
            <a:t>Travel sends ticket to Partner countries</a:t>
          </a:r>
        </a:p>
      </dsp:txBody>
      <dsp:txXfrm>
        <a:off x="608398" y="3131695"/>
        <a:ext cx="2236734" cy="1363655"/>
      </dsp:txXfrm>
    </dsp:sp>
    <dsp:sp modelId="{27260193-8ABB-41F7-9199-6EB5E2292612}">
      <dsp:nvSpPr>
        <dsp:cNvPr id="0" name=""/>
        <dsp:cNvSpPr/>
      </dsp:nvSpPr>
      <dsp:spPr>
        <a:xfrm>
          <a:off x="252064" y="1268209"/>
          <a:ext cx="2218528" cy="1210617"/>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Century Gothic" panose="020B0502020202020204" pitchFamily="34" charset="0"/>
            </a:rPr>
            <a:t>Travel mails itinerary to HF</a:t>
          </a:r>
        </a:p>
      </dsp:txBody>
      <dsp:txXfrm>
        <a:off x="311161" y="1327306"/>
        <a:ext cx="2100334" cy="10924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6FA24-D488-4808-B475-BED16A30F6EF}">
      <dsp:nvSpPr>
        <dsp:cNvPr id="0" name=""/>
        <dsp:cNvSpPr/>
      </dsp:nvSpPr>
      <dsp:spPr>
        <a:xfrm>
          <a:off x="3969" y="309855"/>
          <a:ext cx="3278902" cy="134239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n-US" sz="2500" kern="1200" dirty="0" smtClean="0"/>
            <a:t>Travel Agency monitors all departures from partner countries</a:t>
          </a:r>
          <a:endParaRPr lang="en-US" sz="2500" kern="1200" dirty="0"/>
        </a:p>
      </dsp:txBody>
      <dsp:txXfrm>
        <a:off x="43287" y="349173"/>
        <a:ext cx="3200266" cy="1263763"/>
      </dsp:txXfrm>
    </dsp:sp>
    <dsp:sp modelId="{C8F21168-1014-4102-B246-386652CE634F}">
      <dsp:nvSpPr>
        <dsp:cNvPr id="0" name=""/>
        <dsp:cNvSpPr/>
      </dsp:nvSpPr>
      <dsp:spPr>
        <a:xfrm>
          <a:off x="4102597" y="309855"/>
          <a:ext cx="3278902" cy="101593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n-US" sz="2500" kern="1200" smtClean="0"/>
            <a:t>YFU Airport staff meets arrivals</a:t>
          </a:r>
          <a:endParaRPr lang="en-US" sz="2500" kern="1200" dirty="0" smtClean="0"/>
        </a:p>
      </dsp:txBody>
      <dsp:txXfrm>
        <a:off x="4132353" y="339611"/>
        <a:ext cx="3219390" cy="956423"/>
      </dsp:txXfrm>
    </dsp:sp>
    <dsp:sp modelId="{AC329A82-C97C-490C-B4AF-87FEBBF8ECC1}">
      <dsp:nvSpPr>
        <dsp:cNvPr id="0" name=""/>
        <dsp:cNvSpPr/>
      </dsp:nvSpPr>
      <dsp:spPr>
        <a:xfrm>
          <a:off x="4430488" y="1325791"/>
          <a:ext cx="331851" cy="1837693"/>
        </a:xfrm>
        <a:custGeom>
          <a:avLst/>
          <a:gdLst/>
          <a:ahLst/>
          <a:cxnLst/>
          <a:rect l="0" t="0" r="0" b="0"/>
          <a:pathLst>
            <a:path>
              <a:moveTo>
                <a:pt x="0" y="0"/>
              </a:moveTo>
              <a:lnTo>
                <a:pt x="0" y="1837693"/>
              </a:lnTo>
              <a:lnTo>
                <a:pt x="331851" y="183769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4B920A-4E18-40E8-BA33-D17287F05A93}">
      <dsp:nvSpPr>
        <dsp:cNvPr id="0" name=""/>
        <dsp:cNvSpPr/>
      </dsp:nvSpPr>
      <dsp:spPr>
        <a:xfrm>
          <a:off x="4762339" y="1827774"/>
          <a:ext cx="3036945" cy="26714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lvl="0" algn="l" defTabSz="977900">
            <a:lnSpc>
              <a:spcPct val="90000"/>
            </a:lnSpc>
            <a:spcBef>
              <a:spcPct val="0"/>
            </a:spcBef>
            <a:spcAft>
              <a:spcPct val="35000"/>
            </a:spcAft>
          </a:pPr>
          <a:r>
            <a:rPr lang="en-US" sz="2200" kern="1200" smtClean="0"/>
            <a:t>If problems, Airport staff…</a:t>
          </a:r>
          <a:endParaRPr lang="en-US" sz="2200" kern="1200" dirty="0" smtClean="0"/>
        </a:p>
        <a:p>
          <a:pPr marL="228600" lvl="1" indent="-228600" algn="l" defTabSz="889000">
            <a:lnSpc>
              <a:spcPct val="90000"/>
            </a:lnSpc>
            <a:spcBef>
              <a:spcPct val="0"/>
            </a:spcBef>
            <a:spcAft>
              <a:spcPct val="15000"/>
            </a:spcAft>
            <a:buChar char="••"/>
          </a:pPr>
          <a:r>
            <a:rPr lang="en-US" sz="2000" kern="1200" smtClean="0"/>
            <a:t>Notifies NO of any problems</a:t>
          </a:r>
          <a:endParaRPr lang="en-US" sz="2000" kern="1200" dirty="0" smtClean="0"/>
        </a:p>
        <a:p>
          <a:pPr marL="228600" lvl="1" indent="-228600" algn="l" defTabSz="889000">
            <a:lnSpc>
              <a:spcPct val="90000"/>
            </a:lnSpc>
            <a:spcBef>
              <a:spcPct val="0"/>
            </a:spcBef>
            <a:spcAft>
              <a:spcPct val="15000"/>
            </a:spcAft>
            <a:buChar char="••"/>
          </a:pPr>
          <a:r>
            <a:rPr lang="en-US" sz="2000" kern="1200" smtClean="0"/>
            <a:t>Helps students with rebooking, if necessary</a:t>
          </a:r>
          <a:endParaRPr lang="en-US" sz="2000" kern="1200" dirty="0" smtClean="0"/>
        </a:p>
        <a:p>
          <a:pPr marL="228600" lvl="1" indent="-228600" algn="l" defTabSz="889000">
            <a:lnSpc>
              <a:spcPct val="90000"/>
            </a:lnSpc>
            <a:spcBef>
              <a:spcPct val="0"/>
            </a:spcBef>
            <a:spcAft>
              <a:spcPct val="15000"/>
            </a:spcAft>
            <a:buChar char="••"/>
          </a:pPr>
          <a:r>
            <a:rPr lang="en-US" sz="2000" kern="1200" dirty="0" smtClean="0"/>
            <a:t>Sends out notifications to HFs</a:t>
          </a:r>
        </a:p>
      </dsp:txBody>
      <dsp:txXfrm>
        <a:off x="4840582" y="1906017"/>
        <a:ext cx="2880459" cy="25149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E59D5-E66E-4F4E-849D-35196EC8541E}">
      <dsp:nvSpPr>
        <dsp:cNvPr id="0" name=""/>
        <dsp:cNvSpPr/>
      </dsp:nvSpPr>
      <dsp:spPr>
        <a:xfrm>
          <a:off x="2387607" y="1479241"/>
          <a:ext cx="516402" cy="91440"/>
        </a:xfrm>
        <a:custGeom>
          <a:avLst/>
          <a:gdLst/>
          <a:ahLst/>
          <a:cxnLst/>
          <a:rect l="0" t="0" r="0" b="0"/>
          <a:pathLst>
            <a:path>
              <a:moveTo>
                <a:pt x="0" y="45720"/>
              </a:moveTo>
              <a:lnTo>
                <a:pt x="516402" y="45720"/>
              </a:lnTo>
            </a:path>
          </a:pathLst>
        </a:custGeom>
        <a:noFill/>
        <a:ln w="9525" cap="flat" cmpd="sng" algn="ctr">
          <a:solidFill>
            <a:schemeClr val="accent5">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32133" y="1522223"/>
        <a:ext cx="27350" cy="5475"/>
      </dsp:txXfrm>
    </dsp:sp>
    <dsp:sp modelId="{2DCA0766-4ED4-4AB6-A4A8-22F6AD5F4007}">
      <dsp:nvSpPr>
        <dsp:cNvPr id="0" name=""/>
        <dsp:cNvSpPr/>
      </dsp:nvSpPr>
      <dsp:spPr>
        <a:xfrm>
          <a:off x="11134" y="811479"/>
          <a:ext cx="2378273" cy="1426964"/>
        </a:xfrm>
        <a:prstGeom prst="rect">
          <a:avLst/>
        </a:prstGeom>
        <a:solidFill>
          <a:schemeClr val="accent5">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effectLst/>
              <a:latin typeface="+mn-lt"/>
              <a:ea typeface="+mn-ea"/>
              <a:cs typeface="+mn-cs"/>
            </a:rPr>
            <a:t>November</a:t>
          </a:r>
          <a:r>
            <a:rPr lang="en-US" sz="1800" kern="1200" dirty="0" smtClean="0">
              <a:effectLst/>
              <a:latin typeface="+mn-lt"/>
              <a:ea typeface="+mn-ea"/>
              <a:cs typeface="+mn-cs"/>
            </a:rPr>
            <a:t> </a:t>
          </a:r>
        </a:p>
        <a:p>
          <a:pPr lvl="0" algn="ctr" defTabSz="889000">
            <a:lnSpc>
              <a:spcPct val="90000"/>
            </a:lnSpc>
            <a:spcBef>
              <a:spcPct val="0"/>
            </a:spcBef>
            <a:spcAft>
              <a:spcPct val="35000"/>
            </a:spcAft>
          </a:pPr>
          <a:r>
            <a:rPr lang="en-US" sz="1800" kern="1200" dirty="0" smtClean="0">
              <a:effectLst/>
              <a:latin typeface="+mn-lt"/>
              <a:ea typeface="+mn-ea"/>
              <a:cs typeface="+mn-cs"/>
            </a:rPr>
            <a:t>IS Return Request System is open</a:t>
          </a:r>
          <a:endParaRPr lang="en-US" sz="1800" kern="1200" dirty="0"/>
        </a:p>
      </dsp:txBody>
      <dsp:txXfrm>
        <a:off x="11134" y="811479"/>
        <a:ext cx="2378273" cy="1426964"/>
      </dsp:txXfrm>
    </dsp:sp>
    <dsp:sp modelId="{59731A2F-DB3B-49F9-AEBE-34C7E7E7982C}">
      <dsp:nvSpPr>
        <dsp:cNvPr id="0" name=""/>
        <dsp:cNvSpPr/>
      </dsp:nvSpPr>
      <dsp:spPr>
        <a:xfrm>
          <a:off x="5312883" y="1479241"/>
          <a:ext cx="516402" cy="91440"/>
        </a:xfrm>
        <a:custGeom>
          <a:avLst/>
          <a:gdLst/>
          <a:ahLst/>
          <a:cxnLst/>
          <a:rect l="0" t="0" r="0" b="0"/>
          <a:pathLst>
            <a:path>
              <a:moveTo>
                <a:pt x="0" y="45720"/>
              </a:moveTo>
              <a:lnTo>
                <a:pt x="516402" y="45720"/>
              </a:lnTo>
            </a:path>
          </a:pathLst>
        </a:custGeom>
        <a:noFill/>
        <a:ln w="9525" cap="flat" cmpd="sng" algn="ctr">
          <a:solidFill>
            <a:schemeClr val="accent5">
              <a:shade val="90000"/>
              <a:hueOff val="-110890"/>
              <a:satOff val="-15832"/>
              <a:lumOff val="931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557410" y="1522223"/>
        <a:ext cx="27350" cy="5475"/>
      </dsp:txXfrm>
    </dsp:sp>
    <dsp:sp modelId="{923A53E1-02E0-4C7A-967B-AA6E07693364}">
      <dsp:nvSpPr>
        <dsp:cNvPr id="0" name=""/>
        <dsp:cNvSpPr/>
      </dsp:nvSpPr>
      <dsp:spPr>
        <a:xfrm>
          <a:off x="2936410" y="811479"/>
          <a:ext cx="2378273" cy="1426964"/>
        </a:xfrm>
        <a:prstGeom prst="rect">
          <a:avLst/>
        </a:prstGeom>
        <a:solidFill>
          <a:schemeClr val="accent5">
            <a:shade val="80000"/>
            <a:hueOff val="-88700"/>
            <a:satOff val="-12831"/>
            <a:lumOff val="77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effectLst/>
              <a:latin typeface="+mn-lt"/>
              <a:ea typeface="+mn-ea"/>
              <a:cs typeface="+mn-cs"/>
            </a:rPr>
            <a:t>December</a:t>
          </a:r>
          <a:r>
            <a:rPr lang="en-US" sz="1700" kern="1200" dirty="0" smtClean="0">
              <a:effectLst/>
              <a:latin typeface="+mn-lt"/>
              <a:ea typeface="+mn-ea"/>
              <a:cs typeface="+mn-cs"/>
            </a:rPr>
            <a:t> </a:t>
          </a:r>
        </a:p>
        <a:p>
          <a:pPr lvl="0" algn="ctr" defTabSz="889000">
            <a:lnSpc>
              <a:spcPct val="90000"/>
            </a:lnSpc>
            <a:spcBef>
              <a:spcPct val="0"/>
            </a:spcBef>
            <a:spcAft>
              <a:spcPct val="35000"/>
            </a:spcAft>
          </a:pPr>
          <a:r>
            <a:rPr lang="en-US" sz="1800" kern="1200" dirty="0" smtClean="0">
              <a:effectLst/>
              <a:latin typeface="+mn-lt"/>
              <a:ea typeface="+mn-ea"/>
              <a:cs typeface="+mn-cs"/>
            </a:rPr>
            <a:t>IS return flights assigned</a:t>
          </a:r>
        </a:p>
      </dsp:txBody>
      <dsp:txXfrm>
        <a:off x="2936410" y="811479"/>
        <a:ext cx="2378273" cy="1426964"/>
      </dsp:txXfrm>
    </dsp:sp>
    <dsp:sp modelId="{68A20ACB-E971-47D1-8FD5-F8D74522BB4B}">
      <dsp:nvSpPr>
        <dsp:cNvPr id="0" name=""/>
        <dsp:cNvSpPr/>
      </dsp:nvSpPr>
      <dsp:spPr>
        <a:xfrm>
          <a:off x="1200270" y="2236643"/>
          <a:ext cx="6247700" cy="581679"/>
        </a:xfrm>
        <a:custGeom>
          <a:avLst/>
          <a:gdLst/>
          <a:ahLst/>
          <a:cxnLst/>
          <a:rect l="0" t="0" r="0" b="0"/>
          <a:pathLst>
            <a:path>
              <a:moveTo>
                <a:pt x="6247700" y="0"/>
              </a:moveTo>
              <a:lnTo>
                <a:pt x="6247700" y="307939"/>
              </a:lnTo>
              <a:lnTo>
                <a:pt x="0" y="307939"/>
              </a:lnTo>
              <a:lnTo>
                <a:pt x="0" y="581679"/>
              </a:lnTo>
            </a:path>
          </a:pathLst>
        </a:custGeom>
        <a:noFill/>
        <a:ln w="9525" cap="flat" cmpd="sng" algn="ctr">
          <a:solidFill>
            <a:schemeClr val="accent5">
              <a:shade val="90000"/>
              <a:hueOff val="-221779"/>
              <a:satOff val="-31663"/>
              <a:lumOff val="1862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67180" y="2524745"/>
        <a:ext cx="313881" cy="5475"/>
      </dsp:txXfrm>
    </dsp:sp>
    <dsp:sp modelId="{19E108FD-2B87-40EB-B7FD-51D00A4DD7E2}">
      <dsp:nvSpPr>
        <dsp:cNvPr id="0" name=""/>
        <dsp:cNvSpPr/>
      </dsp:nvSpPr>
      <dsp:spPr>
        <a:xfrm>
          <a:off x="5861686" y="811479"/>
          <a:ext cx="3172569" cy="1426964"/>
        </a:xfrm>
        <a:prstGeom prst="rect">
          <a:avLst/>
        </a:prstGeom>
        <a:solidFill>
          <a:schemeClr val="accent5">
            <a:shade val="80000"/>
            <a:hueOff val="-177400"/>
            <a:satOff val="-25661"/>
            <a:lumOff val="155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effectLst/>
              <a:latin typeface="+mn-lt"/>
              <a:ea typeface="+mn-ea"/>
              <a:cs typeface="+mn-cs"/>
            </a:rPr>
            <a:t>January </a:t>
          </a:r>
        </a:p>
        <a:p>
          <a:pPr lvl="0" algn="ctr" defTabSz="889000">
            <a:lnSpc>
              <a:spcPct val="90000"/>
            </a:lnSpc>
            <a:spcBef>
              <a:spcPct val="0"/>
            </a:spcBef>
            <a:spcAft>
              <a:spcPct val="35000"/>
            </a:spcAft>
          </a:pPr>
          <a:r>
            <a:rPr lang="en-US" sz="1800" kern="1200" dirty="0" smtClean="0">
              <a:effectLst/>
              <a:latin typeface="+mn-lt"/>
              <a:ea typeface="+mn-ea"/>
              <a:cs typeface="+mn-cs"/>
            </a:rPr>
            <a:t>Return date confirmation letter with CDR info mailed to all IS &amp; HFs</a:t>
          </a:r>
        </a:p>
      </dsp:txBody>
      <dsp:txXfrm>
        <a:off x="5861686" y="811479"/>
        <a:ext cx="3172569" cy="1426964"/>
      </dsp:txXfrm>
    </dsp:sp>
    <dsp:sp modelId="{0CEDD3B1-EF9C-4C1E-9026-1C347C704653}">
      <dsp:nvSpPr>
        <dsp:cNvPr id="0" name=""/>
        <dsp:cNvSpPr/>
      </dsp:nvSpPr>
      <dsp:spPr>
        <a:xfrm>
          <a:off x="2387607" y="3518484"/>
          <a:ext cx="516402" cy="91440"/>
        </a:xfrm>
        <a:custGeom>
          <a:avLst/>
          <a:gdLst/>
          <a:ahLst/>
          <a:cxnLst/>
          <a:rect l="0" t="0" r="0" b="0"/>
          <a:pathLst>
            <a:path>
              <a:moveTo>
                <a:pt x="0" y="45720"/>
              </a:moveTo>
              <a:lnTo>
                <a:pt x="516402" y="45720"/>
              </a:lnTo>
            </a:path>
          </a:pathLst>
        </a:custGeom>
        <a:noFill/>
        <a:ln w="9525" cap="flat" cmpd="sng" algn="ctr">
          <a:solidFill>
            <a:schemeClr val="accent5">
              <a:shade val="90000"/>
              <a:hueOff val="-332669"/>
              <a:satOff val="-47495"/>
              <a:lumOff val="2794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32133" y="3561467"/>
        <a:ext cx="27350" cy="5475"/>
      </dsp:txXfrm>
    </dsp:sp>
    <dsp:sp modelId="{83806EAD-4D3A-4DC5-9329-D3E7B924FD50}">
      <dsp:nvSpPr>
        <dsp:cNvPr id="0" name=""/>
        <dsp:cNvSpPr/>
      </dsp:nvSpPr>
      <dsp:spPr>
        <a:xfrm>
          <a:off x="11134" y="2850722"/>
          <a:ext cx="2378273" cy="1426964"/>
        </a:xfrm>
        <a:prstGeom prst="rect">
          <a:avLst/>
        </a:prstGeom>
        <a:solidFill>
          <a:schemeClr val="accent5">
            <a:shade val="80000"/>
            <a:hueOff val="-266100"/>
            <a:satOff val="-38492"/>
            <a:lumOff val="233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January – April </a:t>
          </a:r>
          <a:r>
            <a:rPr lang="en-US" sz="1800" kern="1200" dirty="0" smtClean="0"/>
            <a:t>CDRs are accepted &amp; completed for a fee</a:t>
          </a:r>
          <a:endParaRPr lang="en-US" sz="1800" kern="1200" dirty="0"/>
        </a:p>
      </dsp:txBody>
      <dsp:txXfrm>
        <a:off x="11134" y="2850722"/>
        <a:ext cx="2378273" cy="1426964"/>
      </dsp:txXfrm>
    </dsp:sp>
    <dsp:sp modelId="{05717A63-52C0-4355-9445-387BAAA81F43}">
      <dsp:nvSpPr>
        <dsp:cNvPr id="0" name=""/>
        <dsp:cNvSpPr/>
      </dsp:nvSpPr>
      <dsp:spPr>
        <a:xfrm>
          <a:off x="5852656" y="3518484"/>
          <a:ext cx="562850" cy="91440"/>
        </a:xfrm>
        <a:custGeom>
          <a:avLst/>
          <a:gdLst/>
          <a:ahLst/>
          <a:cxnLst/>
          <a:rect l="0" t="0" r="0" b="0"/>
          <a:pathLst>
            <a:path>
              <a:moveTo>
                <a:pt x="0" y="45720"/>
              </a:moveTo>
              <a:lnTo>
                <a:pt x="562850" y="45720"/>
              </a:lnTo>
            </a:path>
          </a:pathLst>
        </a:custGeom>
        <a:noFill/>
        <a:ln w="9525" cap="flat" cmpd="sng" algn="ctr">
          <a:solidFill>
            <a:schemeClr val="accent5">
              <a:shade val="90000"/>
              <a:hueOff val="-443558"/>
              <a:satOff val="-63327"/>
              <a:lumOff val="3725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119245" y="3561467"/>
        <a:ext cx="29672" cy="5475"/>
      </dsp:txXfrm>
    </dsp:sp>
    <dsp:sp modelId="{BFAC4720-FACF-4A5C-B3FA-21AB0AB5095B}">
      <dsp:nvSpPr>
        <dsp:cNvPr id="0" name=""/>
        <dsp:cNvSpPr/>
      </dsp:nvSpPr>
      <dsp:spPr>
        <a:xfrm>
          <a:off x="2936410" y="2791568"/>
          <a:ext cx="2918046" cy="1545273"/>
        </a:xfrm>
        <a:prstGeom prst="rect">
          <a:avLst/>
        </a:prstGeom>
        <a:solidFill>
          <a:schemeClr val="accent5">
            <a:shade val="80000"/>
            <a:hueOff val="-354800"/>
            <a:satOff val="-51322"/>
            <a:lumOff val="3108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100000"/>
            </a:lnSpc>
            <a:spcBef>
              <a:spcPct val="0"/>
            </a:spcBef>
            <a:spcAft>
              <a:spcPts val="0"/>
            </a:spcAft>
          </a:pPr>
          <a:r>
            <a:rPr lang="en-US" sz="2000" b="1" kern="1200" dirty="0" smtClean="0">
              <a:effectLst/>
              <a:latin typeface="+mn-lt"/>
              <a:ea typeface="+mn-ea"/>
              <a:cs typeface="+mn-cs"/>
            </a:rPr>
            <a:t>May-June</a:t>
          </a:r>
          <a:r>
            <a:rPr lang="en-US" sz="2000" kern="1200" dirty="0" smtClean="0">
              <a:effectLst/>
              <a:latin typeface="+mn-lt"/>
              <a:ea typeface="+mn-ea"/>
              <a:cs typeface="+mn-cs"/>
            </a:rPr>
            <a:t> </a:t>
          </a:r>
          <a:r>
            <a:rPr lang="en-US" sz="1800" kern="1200" dirty="0" smtClean="0">
              <a:effectLst/>
              <a:latin typeface="+mn-lt"/>
              <a:ea typeface="+mn-ea"/>
              <a:cs typeface="+mn-cs"/>
            </a:rPr>
            <a:t> </a:t>
          </a:r>
        </a:p>
        <a:p>
          <a:pPr lvl="0" algn="ctr" defTabSz="889000">
            <a:spcBef>
              <a:spcPct val="0"/>
            </a:spcBef>
          </a:pPr>
          <a:r>
            <a:rPr lang="en-US" sz="1800" kern="1200" dirty="0" smtClean="0">
              <a:effectLst/>
              <a:latin typeface="+mn-lt"/>
              <a:ea typeface="+mn-ea"/>
              <a:cs typeface="+mn-cs"/>
            </a:rPr>
            <a:t>IS return tickets mailed out</a:t>
          </a:r>
          <a:endParaRPr lang="en-US" sz="1600" kern="1200" dirty="0" smtClean="0">
            <a:effectLst/>
            <a:latin typeface="+mn-lt"/>
            <a:ea typeface="+mn-ea"/>
            <a:cs typeface="+mn-cs"/>
          </a:endParaRPr>
        </a:p>
      </dsp:txBody>
      <dsp:txXfrm>
        <a:off x="2936410" y="2791568"/>
        <a:ext cx="2918046" cy="1545273"/>
      </dsp:txXfrm>
    </dsp:sp>
    <dsp:sp modelId="{D043AEAC-4345-480A-B215-59AE8CF0351D}">
      <dsp:nvSpPr>
        <dsp:cNvPr id="0" name=""/>
        <dsp:cNvSpPr/>
      </dsp:nvSpPr>
      <dsp:spPr>
        <a:xfrm>
          <a:off x="6447907" y="2785446"/>
          <a:ext cx="2538878" cy="1557517"/>
        </a:xfrm>
        <a:prstGeom prst="rect">
          <a:avLst/>
        </a:prstGeom>
        <a:solidFill>
          <a:schemeClr val="accent5">
            <a:shade val="80000"/>
            <a:hueOff val="-443500"/>
            <a:satOff val="-64153"/>
            <a:lumOff val="388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100000"/>
            </a:lnSpc>
            <a:spcBef>
              <a:spcPct val="0"/>
            </a:spcBef>
            <a:spcAft>
              <a:spcPts val="0"/>
            </a:spcAft>
          </a:pPr>
          <a:r>
            <a:rPr lang="en-US" sz="2000" b="1" kern="1200" dirty="0" smtClean="0">
              <a:effectLst/>
              <a:latin typeface="+mn-lt"/>
              <a:ea typeface="+mn-ea"/>
              <a:cs typeface="+mn-cs"/>
            </a:rPr>
            <a:t>June 15-30</a:t>
          </a:r>
          <a:r>
            <a:rPr lang="en-US" sz="2000" kern="1200" dirty="0" smtClean="0">
              <a:effectLst/>
              <a:latin typeface="+mn-lt"/>
              <a:ea typeface="+mn-ea"/>
              <a:cs typeface="+mn-cs"/>
            </a:rPr>
            <a:t> </a:t>
          </a:r>
        </a:p>
        <a:p>
          <a:pPr lvl="0" algn="ctr" defTabSz="889000">
            <a:spcBef>
              <a:spcPct val="0"/>
            </a:spcBef>
          </a:pPr>
          <a:r>
            <a:rPr lang="en-US" sz="1800" kern="1200" dirty="0" smtClean="0">
              <a:effectLst/>
              <a:latin typeface="+mn-lt"/>
              <a:ea typeface="+mn-ea"/>
              <a:cs typeface="+mn-cs"/>
            </a:rPr>
            <a:t>IS return student groups depart</a:t>
          </a:r>
          <a:endParaRPr lang="en-US" sz="1600" kern="1200" dirty="0" smtClean="0">
            <a:effectLst/>
            <a:latin typeface="+mn-lt"/>
            <a:ea typeface="+mn-ea"/>
            <a:cs typeface="+mn-cs"/>
          </a:endParaRPr>
        </a:p>
      </dsp:txBody>
      <dsp:txXfrm>
        <a:off x="6447907" y="2785446"/>
        <a:ext cx="2538878" cy="1557517"/>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127E677-8295-4A9B-A9EF-20C5245A691C}" type="datetimeFigureOut">
              <a:rPr lang="en-US" smtClean="0"/>
              <a:t>4/15/2015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726E0AB-E1A9-4EBF-8E7D-783FAB5911E3}" type="slidenum">
              <a:rPr lang="en-US" smtClean="0"/>
              <a:t>‹#›</a:t>
            </a:fld>
            <a:endParaRPr lang="en-US"/>
          </a:p>
        </p:txBody>
      </p:sp>
    </p:spTree>
    <p:extLst>
      <p:ext uri="{BB962C8B-B14F-4D97-AF65-F5344CB8AC3E}">
        <p14:creationId xmlns:p14="http://schemas.microsoft.com/office/powerpoint/2010/main" val="38091047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A2D412D-F4F7-4E83-903D-5E2EEA9E24F8}" type="datetimeFigureOut">
              <a:rPr lang="en-US" smtClean="0"/>
              <a:t>4/15/2015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F0F319C-E7F7-4C6C-812C-E755C9C95EFF}" type="slidenum">
              <a:rPr lang="en-US" smtClean="0"/>
              <a:t>‹#›</a:t>
            </a:fld>
            <a:endParaRPr lang="en-US"/>
          </a:p>
        </p:txBody>
      </p:sp>
    </p:spTree>
    <p:extLst>
      <p:ext uri="{BB962C8B-B14F-4D97-AF65-F5344CB8AC3E}">
        <p14:creationId xmlns:p14="http://schemas.microsoft.com/office/powerpoint/2010/main" val="169374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0F319C-E7F7-4C6C-812C-E755C9C95EFF}" type="slidenum">
              <a:rPr lang="en-US" smtClean="0"/>
              <a:t>1</a:t>
            </a:fld>
            <a:endParaRPr lang="en-US" dirty="0"/>
          </a:p>
        </p:txBody>
      </p:sp>
    </p:spTree>
    <p:extLst>
      <p:ext uri="{BB962C8B-B14F-4D97-AF65-F5344CB8AC3E}">
        <p14:creationId xmlns:p14="http://schemas.microsoft.com/office/powerpoint/2010/main" val="1428094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035050"/>
            <a:ext cx="4181475" cy="3136900"/>
          </a:xfrm>
        </p:spPr>
      </p:sp>
      <p:sp>
        <p:nvSpPr>
          <p:cNvPr id="3" name="Notes Placeholder 2"/>
          <p:cNvSpPr>
            <a:spLocks noGrp="1"/>
          </p:cNvSpPr>
          <p:nvPr>
            <p:ph type="body" idx="1"/>
          </p:nvPr>
        </p:nvSpPr>
        <p:spPr/>
        <p:txBody>
          <a:bodyPr/>
          <a:lstStyle/>
          <a:p>
            <a:pPr marL="291179" indent="-291179">
              <a:lnSpc>
                <a:spcPct val="110000"/>
              </a:lnSpc>
              <a:spcBef>
                <a:spcPct val="0"/>
              </a:spcBef>
              <a:spcAft>
                <a:spcPts val="611"/>
              </a:spcAft>
              <a:buFont typeface="Wingdings" panose="05000000000000000000" pitchFamily="2" charset="2"/>
              <a:buChar char="§"/>
            </a:pPr>
            <a:r>
              <a:rPr lang="en-US" altLang="en-US" dirty="0"/>
              <a:t>Field Staff provide Travel with the Host Family’s arrival </a:t>
            </a:r>
            <a:r>
              <a:rPr lang="en-US" altLang="en-US" dirty="0" smtClean="0"/>
              <a:t>airport </a:t>
            </a:r>
            <a:r>
              <a:rPr lang="en-US" altLang="en-US" dirty="0"/>
              <a:t>for each inbound International student so we know where to fly them.</a:t>
            </a:r>
          </a:p>
          <a:p>
            <a:pPr marL="291179" indent="-291179">
              <a:lnSpc>
                <a:spcPct val="110000"/>
              </a:lnSpc>
              <a:spcBef>
                <a:spcPct val="0"/>
              </a:spcBef>
              <a:spcAft>
                <a:spcPts val="611"/>
              </a:spcAft>
              <a:buFont typeface="Wingdings" panose="05000000000000000000" pitchFamily="2" charset="2"/>
              <a:buChar char="§"/>
            </a:pPr>
            <a:r>
              <a:rPr lang="en-US" altLang="en-US" dirty="0"/>
              <a:t>While Airports are automatically uploaded as a student is placed, we often need airports before the students are actually placed, since we must issue tickets by a certain airline deadline. </a:t>
            </a:r>
          </a:p>
          <a:p>
            <a:pPr marL="291179" indent="-291179">
              <a:lnSpc>
                <a:spcPct val="110000"/>
              </a:lnSpc>
              <a:spcBef>
                <a:spcPct val="0"/>
              </a:spcBef>
              <a:spcAft>
                <a:spcPts val="611"/>
              </a:spcAft>
              <a:buFont typeface="Wingdings" panose="05000000000000000000" pitchFamily="2" charset="2"/>
              <a:buChar char="§"/>
            </a:pPr>
            <a:r>
              <a:rPr lang="en-US" altLang="en-US" dirty="0"/>
              <a:t>Not meeting deadline means automatic cancelation of blocked seats, higher airfare inventory, and/or a $150-$300 penalty per seat plus airfare differential at the time of re-booking. All of these are avoidable if we have correct airports and few changes.</a:t>
            </a:r>
          </a:p>
          <a:p>
            <a:pPr marL="291179" indent="-291179">
              <a:lnSpc>
                <a:spcPct val="110000"/>
              </a:lnSpc>
              <a:spcBef>
                <a:spcPct val="0"/>
              </a:spcBef>
              <a:spcAft>
                <a:spcPts val="611"/>
              </a:spcAft>
              <a:buFont typeface="Wingdings" panose="05000000000000000000" pitchFamily="2" charset="2"/>
              <a:buChar char="§"/>
            </a:pPr>
            <a:r>
              <a:rPr lang="en-US" altLang="en-US" dirty="0"/>
              <a:t>Travel sends District Directors the Airport Coding Deadline List in May or early June. </a:t>
            </a:r>
          </a:p>
          <a:p>
            <a:pPr marL="291179" indent="-291179">
              <a:lnSpc>
                <a:spcPct val="110000"/>
              </a:lnSpc>
              <a:spcBef>
                <a:spcPct val="0"/>
              </a:spcBef>
              <a:spcAft>
                <a:spcPts val="611"/>
              </a:spcAft>
              <a:buFont typeface="Wingdings" panose="05000000000000000000" pitchFamily="2" charset="2"/>
              <a:buChar char="§"/>
            </a:pPr>
            <a:r>
              <a:rPr lang="en-US" altLang="en-US" dirty="0"/>
              <a:t>Field Staff need to enter the correct (or best guess) airports into the AS/400 by the deadline noted for each student’s group flight.</a:t>
            </a:r>
          </a:p>
          <a:p>
            <a:pPr marL="291179" indent="-291179">
              <a:lnSpc>
                <a:spcPct val="110000"/>
              </a:lnSpc>
              <a:spcBef>
                <a:spcPct val="0"/>
              </a:spcBef>
              <a:spcAft>
                <a:spcPts val="611"/>
              </a:spcAft>
              <a:buFont typeface="Wingdings" panose="05000000000000000000" pitchFamily="2" charset="2"/>
              <a:buChar char="§"/>
            </a:pPr>
            <a:r>
              <a:rPr lang="en-US" altLang="en-US" dirty="0"/>
              <a:t>Airport coding on time is extremely important to keep our travel costs under control.</a:t>
            </a:r>
          </a:p>
          <a:p>
            <a:endParaRPr lang="en-US" dirty="0"/>
          </a:p>
        </p:txBody>
      </p:sp>
      <p:sp>
        <p:nvSpPr>
          <p:cNvPr id="4" name="Slide Number Placeholder 3"/>
          <p:cNvSpPr>
            <a:spLocks noGrp="1"/>
          </p:cNvSpPr>
          <p:nvPr>
            <p:ph type="sldNum" sz="quarter" idx="10"/>
          </p:nvPr>
        </p:nvSpPr>
        <p:spPr/>
        <p:txBody>
          <a:bodyPr/>
          <a:lstStyle/>
          <a:p>
            <a:fld id="{7F0F319C-E7F7-4C6C-812C-E755C9C95EFF}" type="slidenum">
              <a:rPr lang="en-US" smtClean="0"/>
              <a:t>10</a:t>
            </a:fld>
            <a:endParaRPr lang="en-US"/>
          </a:p>
        </p:txBody>
      </p:sp>
    </p:spTree>
    <p:extLst>
      <p:ext uri="{BB962C8B-B14F-4D97-AF65-F5344CB8AC3E}">
        <p14:creationId xmlns:p14="http://schemas.microsoft.com/office/powerpoint/2010/main" val="3801391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904875"/>
            <a:ext cx="4184650" cy="3138488"/>
          </a:xfrm>
        </p:spPr>
      </p:sp>
      <p:sp>
        <p:nvSpPr>
          <p:cNvPr id="3" name="Notes Placeholder 2"/>
          <p:cNvSpPr>
            <a:spLocks noGrp="1"/>
          </p:cNvSpPr>
          <p:nvPr>
            <p:ph type="body" idx="1"/>
          </p:nvPr>
        </p:nvSpPr>
        <p:spPr>
          <a:xfrm>
            <a:off x="701040" y="4263521"/>
            <a:ext cx="5608320" cy="4566445"/>
          </a:xfrm>
        </p:spPr>
        <p:txBody>
          <a:bodyPr/>
          <a:lstStyle/>
          <a:p>
            <a:pPr marL="174708" indent="-174708">
              <a:lnSpc>
                <a:spcPct val="110000"/>
              </a:lnSpc>
              <a:spcBef>
                <a:spcPct val="0"/>
              </a:spcBef>
              <a:spcAft>
                <a:spcPts val="611"/>
              </a:spcAft>
              <a:buFont typeface="Wingdings" panose="05000000000000000000" pitchFamily="2" charset="2"/>
              <a:buChar char="§"/>
            </a:pPr>
            <a:r>
              <a:rPr lang="en-US" altLang="en-US" dirty="0"/>
              <a:t>Once the airport coding deadline passes, we issue tickets.  But sometimes the travel needs to be changed (HF cancellation, HF found in new location, HF request)</a:t>
            </a:r>
          </a:p>
          <a:p>
            <a:pPr marL="174708" indent="-174708">
              <a:lnSpc>
                <a:spcPct val="110000"/>
              </a:lnSpc>
              <a:spcBef>
                <a:spcPct val="0"/>
              </a:spcBef>
              <a:spcAft>
                <a:spcPts val="611"/>
              </a:spcAft>
              <a:buFont typeface="Wingdings" panose="05000000000000000000" pitchFamily="2" charset="2"/>
              <a:buChar char="§"/>
            </a:pPr>
            <a:r>
              <a:rPr lang="en-US" altLang="en-US" dirty="0"/>
              <a:t>Each ticket change costs a re-issue fee of $150-300</a:t>
            </a:r>
          </a:p>
          <a:p>
            <a:pPr marL="174708" indent="-174708">
              <a:lnSpc>
                <a:spcPct val="110000"/>
              </a:lnSpc>
              <a:spcBef>
                <a:spcPct val="0"/>
              </a:spcBef>
              <a:spcAft>
                <a:spcPts val="611"/>
              </a:spcAft>
              <a:buFont typeface="Wingdings" panose="05000000000000000000" pitchFamily="2" charset="2"/>
              <a:buChar char="§"/>
            </a:pPr>
            <a:r>
              <a:rPr lang="en-US" altLang="en-US" dirty="0"/>
              <a:t>Change requests are made by Field Staff in AS/400, and if a ticket is already issued it is a good idea to notify Heather directly by email</a:t>
            </a:r>
          </a:p>
          <a:p>
            <a:pPr marL="174708" indent="-174708">
              <a:lnSpc>
                <a:spcPct val="110000"/>
              </a:lnSpc>
              <a:spcBef>
                <a:spcPct val="0"/>
              </a:spcBef>
              <a:spcAft>
                <a:spcPts val="611"/>
              </a:spcAft>
              <a:buFont typeface="Wingdings" panose="05000000000000000000" pitchFamily="2" charset="2"/>
              <a:buChar char="§"/>
            </a:pPr>
            <a:r>
              <a:rPr lang="en-US" altLang="en-US" dirty="0"/>
              <a:t>As placements are entered into the student system by Field and Registration Staff, the airport associated with that HF is auto-requested in the AS/400 &amp; generates a report to Travel.</a:t>
            </a:r>
          </a:p>
          <a:p>
            <a:pPr marL="174708" indent="-174708">
              <a:lnSpc>
                <a:spcPct val="110000"/>
              </a:lnSpc>
              <a:spcBef>
                <a:spcPct val="0"/>
              </a:spcBef>
              <a:spcAft>
                <a:spcPts val="611"/>
              </a:spcAft>
              <a:buFont typeface="Wingdings" panose="05000000000000000000" pitchFamily="2" charset="2"/>
              <a:buChar char="§"/>
            </a:pPr>
            <a:r>
              <a:rPr lang="en-US" altLang="en-US" dirty="0"/>
              <a:t>This is not always the correct airport, or a necessary change, and so this needs to be confirmed by whoever is entering placements (MKG vs. GRR, FNT vs. LAN, etc…) </a:t>
            </a:r>
          </a:p>
          <a:p>
            <a:pPr marL="174708" indent="-174708">
              <a:lnSpc>
                <a:spcPct val="110000"/>
              </a:lnSpc>
              <a:spcBef>
                <a:spcPct val="0"/>
              </a:spcBef>
              <a:spcAft>
                <a:spcPts val="611"/>
              </a:spcAft>
              <a:buFont typeface="Wingdings" panose="05000000000000000000" pitchFamily="2" charset="2"/>
              <a:buChar char="§"/>
            </a:pPr>
            <a:r>
              <a:rPr lang="en-US" altLang="en-US" dirty="0"/>
              <a:t>This is an extremely important issue during August as airports are being updated just days before travel and we need to confirm if tickets must be reissued. Travel needs to know which tickets must be reissued without having to ask about every single update that comes though on the report.</a:t>
            </a:r>
          </a:p>
          <a:p>
            <a:pPr marL="174708" indent="-174708">
              <a:lnSpc>
                <a:spcPct val="110000"/>
              </a:lnSpc>
              <a:spcBef>
                <a:spcPct val="0"/>
              </a:spcBef>
              <a:spcAft>
                <a:spcPts val="611"/>
              </a:spcAft>
              <a:buFont typeface="Wingdings" panose="05000000000000000000" pitchFamily="2" charset="2"/>
              <a:buChar char="§"/>
            </a:pPr>
            <a:r>
              <a:rPr lang="en-US" altLang="en-US" dirty="0"/>
              <a:t>We also need to alert partners of new itineraries and issue and send new tickets to partners in time for them to advise students and NPs before flight.</a:t>
            </a:r>
          </a:p>
          <a:p>
            <a:endParaRPr lang="en-US" dirty="0"/>
          </a:p>
        </p:txBody>
      </p:sp>
      <p:sp>
        <p:nvSpPr>
          <p:cNvPr id="4" name="Slide Number Placeholder 3"/>
          <p:cNvSpPr>
            <a:spLocks noGrp="1"/>
          </p:cNvSpPr>
          <p:nvPr>
            <p:ph type="sldNum" sz="quarter" idx="10"/>
          </p:nvPr>
        </p:nvSpPr>
        <p:spPr/>
        <p:txBody>
          <a:bodyPr/>
          <a:lstStyle/>
          <a:p>
            <a:fld id="{7F0F319C-E7F7-4C6C-812C-E755C9C95EFF}" type="slidenum">
              <a:rPr lang="en-US" smtClean="0"/>
              <a:t>11</a:t>
            </a:fld>
            <a:endParaRPr lang="en-US"/>
          </a:p>
        </p:txBody>
      </p:sp>
    </p:spTree>
    <p:extLst>
      <p:ext uri="{BB962C8B-B14F-4D97-AF65-F5344CB8AC3E}">
        <p14:creationId xmlns:p14="http://schemas.microsoft.com/office/powerpoint/2010/main" val="3473870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049338"/>
            <a:ext cx="4181475" cy="3136900"/>
          </a:xfrm>
        </p:spPr>
      </p:sp>
      <p:sp>
        <p:nvSpPr>
          <p:cNvPr id="3" name="Notes Placeholder 2"/>
          <p:cNvSpPr>
            <a:spLocks noGrp="1"/>
          </p:cNvSpPr>
          <p:nvPr>
            <p:ph type="body" idx="1"/>
          </p:nvPr>
        </p:nvSpPr>
        <p:spPr/>
        <p:txBody>
          <a:bodyPr/>
          <a:lstStyle/>
          <a:p>
            <a:pPr>
              <a:defRPr/>
            </a:pPr>
            <a:r>
              <a:rPr lang="en-US" b="1" u="sng" dirty="0" smtClean="0">
                <a:solidFill>
                  <a:srgbClr val="006600"/>
                </a:solidFill>
              </a:rPr>
              <a:t>Before students travel…</a:t>
            </a:r>
            <a:endParaRPr lang="en-US" b="1" dirty="0">
              <a:solidFill>
                <a:srgbClr val="006600"/>
              </a:solidFill>
            </a:endParaRPr>
          </a:p>
          <a:p>
            <a:pPr marL="372709" lvl="1" indent="-93177">
              <a:spcAft>
                <a:spcPts val="611"/>
              </a:spcAft>
              <a:buFont typeface="Arial" panose="020B0604020202020204" pitchFamily="34" charset="0"/>
              <a:buChar char="•"/>
            </a:pPr>
            <a:r>
              <a:rPr lang="en-US" altLang="en-US" dirty="0" smtClean="0"/>
              <a:t>Field Staff advise Travel where to fly students via AS/400 airport coding.</a:t>
            </a:r>
          </a:p>
          <a:p>
            <a:pPr marL="372709" lvl="1" indent="-93177">
              <a:spcAft>
                <a:spcPts val="611"/>
              </a:spcAft>
              <a:buFont typeface="Arial" panose="020B0604020202020204" pitchFamily="34" charset="0"/>
              <a:buChar char="•"/>
            </a:pPr>
            <a:r>
              <a:rPr lang="en-US" altLang="en-US" dirty="0" smtClean="0"/>
              <a:t>Travel works with </a:t>
            </a:r>
            <a:r>
              <a:rPr lang="en-US" altLang="en-US" dirty="0" err="1" smtClean="0"/>
              <a:t>Skylink</a:t>
            </a:r>
            <a:r>
              <a:rPr lang="en-US" altLang="en-US" dirty="0" smtClean="0"/>
              <a:t> Travel Agency to book/change flights.</a:t>
            </a:r>
          </a:p>
          <a:p>
            <a:pPr marL="372709" marR="0" lvl="1" indent="-93177" algn="l" defTabSz="914400" rtl="0" eaLnBrk="1" fontAlgn="auto" latinLnBrk="0" hangingPunct="1">
              <a:lnSpc>
                <a:spcPct val="100000"/>
              </a:lnSpc>
              <a:spcBef>
                <a:spcPts val="0"/>
              </a:spcBef>
              <a:spcAft>
                <a:spcPts val="611"/>
              </a:spcAft>
              <a:buClrTx/>
              <a:buSzTx/>
              <a:buFont typeface="Arial" panose="020B0604020202020204" pitchFamily="34" charset="0"/>
              <a:buChar char="•"/>
              <a:tabLst/>
              <a:defRPr/>
            </a:pPr>
            <a:r>
              <a:rPr lang="en-US" altLang="en-US" dirty="0" smtClean="0"/>
              <a:t>Travel updates itineraries in AS/400 (which eventually gets transferred to my.yfu.org) for all staff to access.</a:t>
            </a:r>
          </a:p>
          <a:p>
            <a:pPr marL="372709" marR="0" lvl="1" indent="-93177" algn="l" defTabSz="914400" rtl="0" eaLnBrk="1" fontAlgn="auto" latinLnBrk="0" hangingPunct="1">
              <a:lnSpc>
                <a:spcPct val="100000"/>
              </a:lnSpc>
              <a:spcBef>
                <a:spcPts val="0"/>
              </a:spcBef>
              <a:spcAft>
                <a:spcPts val="611"/>
              </a:spcAft>
              <a:buClrTx/>
              <a:buSzTx/>
              <a:buFont typeface="Arial" panose="020B0604020202020204" pitchFamily="34" charset="0"/>
              <a:buChar char="•"/>
              <a:tabLst/>
              <a:defRPr/>
            </a:pPr>
            <a:r>
              <a:rPr lang="en-US" altLang="en-US" dirty="0" smtClean="0"/>
              <a:t>Travel sends itineraries and E-tickets to partners for distribution to students pre-flight.</a:t>
            </a:r>
          </a:p>
          <a:p>
            <a:pPr marL="372709" lvl="1" indent="-93177">
              <a:spcAft>
                <a:spcPts val="611"/>
              </a:spcAft>
              <a:buFont typeface="Arial" panose="020B0604020202020204" pitchFamily="34" charset="0"/>
              <a:buChar char="•"/>
            </a:pPr>
            <a:r>
              <a:rPr lang="en-US" altLang="en-US" dirty="0" smtClean="0"/>
              <a:t>Travel mails letter to HFs with their students’ itineraries, if there is time to mail it after the placement is entered.</a:t>
            </a:r>
          </a:p>
          <a:p>
            <a:pPr>
              <a:spcAft>
                <a:spcPts val="611"/>
              </a:spcAft>
            </a:pPr>
            <a:endParaRPr lang="en-US" dirty="0" smtClean="0"/>
          </a:p>
          <a:p>
            <a:pPr>
              <a:spcAft>
                <a:spcPts val="611"/>
              </a:spcAft>
            </a:pPr>
            <a:r>
              <a:rPr lang="en-US" dirty="0" smtClean="0"/>
              <a:t>Note: YFU travel Staff have to work around the clock – field staff can help by reducing last minute changes late in the evening</a:t>
            </a:r>
          </a:p>
          <a:p>
            <a:pPr>
              <a:spcAft>
                <a:spcPts val="611"/>
              </a:spcAft>
            </a:pPr>
            <a:endParaRPr lang="en-US" dirty="0" smtClean="0"/>
          </a:p>
          <a:p>
            <a:pPr>
              <a:spcAft>
                <a:spcPts val="611"/>
              </a:spcAft>
            </a:pPr>
            <a:r>
              <a:rPr lang="en-US" dirty="0" smtClean="0"/>
              <a:t>The travel process everything leading up to the travel day comes from “me” (Heather),</a:t>
            </a:r>
            <a:r>
              <a:rPr lang="en-US" baseline="0" dirty="0" smtClean="0"/>
              <a:t> then on the day of travel </a:t>
            </a:r>
            <a:r>
              <a:rPr lang="en-US" baseline="0" dirty="0" err="1" smtClean="0"/>
              <a:t>Rossitza’s</a:t>
            </a:r>
            <a:r>
              <a:rPr lang="en-US" baseline="0" dirty="0" smtClean="0"/>
              <a:t> team takes over.  Something before travel, contact Heather.  If something is happening on the day of travel, contact Rossitza.</a:t>
            </a:r>
            <a:endParaRPr lang="en-US" dirty="0"/>
          </a:p>
        </p:txBody>
      </p:sp>
      <p:sp>
        <p:nvSpPr>
          <p:cNvPr id="4" name="Slide Number Placeholder 3"/>
          <p:cNvSpPr>
            <a:spLocks noGrp="1"/>
          </p:cNvSpPr>
          <p:nvPr>
            <p:ph type="sldNum" sz="quarter" idx="10"/>
          </p:nvPr>
        </p:nvSpPr>
        <p:spPr/>
        <p:txBody>
          <a:bodyPr/>
          <a:lstStyle/>
          <a:p>
            <a:fld id="{7F0F319C-E7F7-4C6C-812C-E755C9C95EFF}" type="slidenum">
              <a:rPr lang="en-US" smtClean="0"/>
              <a:t>12</a:t>
            </a:fld>
            <a:endParaRPr lang="en-US"/>
          </a:p>
        </p:txBody>
      </p:sp>
    </p:spTree>
    <p:extLst>
      <p:ext uri="{BB962C8B-B14F-4D97-AF65-F5344CB8AC3E}">
        <p14:creationId xmlns:p14="http://schemas.microsoft.com/office/powerpoint/2010/main" val="1362631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954088"/>
            <a:ext cx="4181475" cy="3136900"/>
          </a:xfrm>
        </p:spPr>
      </p:sp>
      <p:sp>
        <p:nvSpPr>
          <p:cNvPr id="3" name="Notes Placeholder 2"/>
          <p:cNvSpPr>
            <a:spLocks noGrp="1"/>
          </p:cNvSpPr>
          <p:nvPr>
            <p:ph type="body" idx="1"/>
          </p:nvPr>
        </p:nvSpPr>
        <p:spPr/>
        <p:txBody>
          <a:bodyPr/>
          <a:lstStyle/>
          <a:p>
            <a:pPr>
              <a:spcAft>
                <a:spcPts val="1223"/>
              </a:spcAft>
              <a:defRPr/>
            </a:pPr>
            <a:r>
              <a:rPr lang="en-US" b="0" u="none" dirty="0" smtClean="0">
                <a:solidFill>
                  <a:srgbClr val="006600"/>
                </a:solidFill>
              </a:rPr>
              <a:t>Rossitza</a:t>
            </a:r>
            <a:r>
              <a:rPr lang="en-US" b="0" u="none" baseline="0" dirty="0" smtClean="0">
                <a:solidFill>
                  <a:srgbClr val="006600"/>
                </a:solidFill>
              </a:rPr>
              <a:t> - </a:t>
            </a:r>
            <a:endParaRPr lang="en-US" b="0" u="none" dirty="0" smtClean="0">
              <a:solidFill>
                <a:srgbClr val="006600"/>
              </a:solidFill>
            </a:endParaRPr>
          </a:p>
          <a:p>
            <a:pPr>
              <a:spcAft>
                <a:spcPts val="1223"/>
              </a:spcAft>
              <a:defRPr/>
            </a:pPr>
            <a:r>
              <a:rPr lang="en-US" b="1" u="sng" dirty="0" smtClean="0">
                <a:solidFill>
                  <a:srgbClr val="006600"/>
                </a:solidFill>
              </a:rPr>
              <a:t>Students’ arrival day…</a:t>
            </a:r>
            <a:endParaRPr lang="en-US" b="1" dirty="0">
              <a:solidFill>
                <a:srgbClr val="006600"/>
              </a:solidFill>
            </a:endParaRPr>
          </a:p>
          <a:p>
            <a:pPr marL="454240" indent="-174708">
              <a:spcBef>
                <a:spcPct val="0"/>
              </a:spcBef>
              <a:spcAft>
                <a:spcPts val="611"/>
              </a:spcAft>
              <a:buFont typeface="Wingdings" panose="05000000000000000000" pitchFamily="2" charset="2"/>
              <a:buChar char="§"/>
            </a:pPr>
            <a:r>
              <a:rPr lang="en-US" altLang="en-US" dirty="0" err="1"/>
              <a:t>Skylink</a:t>
            </a:r>
            <a:r>
              <a:rPr lang="en-US" altLang="en-US" dirty="0"/>
              <a:t> advises YFU Travel of any delays/cancellations from overseas origin point and of any re-bookings they have made.</a:t>
            </a:r>
          </a:p>
          <a:p>
            <a:pPr marL="454240" indent="-174708">
              <a:spcBef>
                <a:spcPct val="0"/>
              </a:spcBef>
              <a:spcAft>
                <a:spcPts val="611"/>
              </a:spcAft>
              <a:buFont typeface="Wingdings" panose="05000000000000000000" pitchFamily="2" charset="2"/>
              <a:buChar char="§"/>
            </a:pPr>
            <a:r>
              <a:rPr lang="en-US" altLang="en-US" dirty="0"/>
              <a:t>YFU Airport staff advise Travel of any flight delays/cancellations/missing students at US staffed airports, and confirm new rebooking info to TACs.</a:t>
            </a:r>
          </a:p>
          <a:p>
            <a:pPr marL="454240" indent="-174708">
              <a:spcBef>
                <a:spcPct val="0"/>
              </a:spcBef>
              <a:spcAft>
                <a:spcPts val="611"/>
              </a:spcAft>
              <a:buFont typeface="Wingdings" panose="05000000000000000000" pitchFamily="2" charset="2"/>
              <a:buChar char="§"/>
            </a:pPr>
            <a:r>
              <a:rPr lang="en-US" altLang="en-US" dirty="0"/>
              <a:t>TACs send out notifications to HFs via YFU Travel Notification System (HFs must opt –in to this service via HF account).</a:t>
            </a:r>
          </a:p>
          <a:p>
            <a:pPr marL="454240" indent="-174708">
              <a:spcBef>
                <a:spcPct val="0"/>
              </a:spcBef>
              <a:spcAft>
                <a:spcPts val="611"/>
              </a:spcAft>
              <a:buFont typeface="Wingdings" panose="05000000000000000000" pitchFamily="2" charset="2"/>
              <a:buChar char="§"/>
            </a:pPr>
            <a:r>
              <a:rPr lang="en-US" altLang="en-US" dirty="0"/>
              <a:t>If HFs are not signed up for Travel Notification System, TACs contact on-call SSMs to help forward new flight info to HFs.</a:t>
            </a:r>
          </a:p>
          <a:p>
            <a:pPr marL="454240" indent="-174708">
              <a:spcBef>
                <a:spcPct val="0"/>
              </a:spcBef>
              <a:spcAft>
                <a:spcPts val="611"/>
              </a:spcAft>
              <a:buFont typeface="Wingdings" panose="05000000000000000000" pitchFamily="2" charset="2"/>
              <a:buChar char="§"/>
            </a:pPr>
            <a:r>
              <a:rPr lang="en-US" altLang="en-US" dirty="0"/>
              <a:t>HFs should be following flight status themselves. Travel cannot notify HFs about every flight delay. We only forward NEW FLIGHT INFORMATION.</a:t>
            </a:r>
          </a:p>
          <a:p>
            <a:pPr marL="454240" indent="-174708">
              <a:spcBef>
                <a:spcPct val="0"/>
              </a:spcBef>
              <a:spcAft>
                <a:spcPts val="611"/>
              </a:spcAft>
              <a:buFont typeface="Wingdings" panose="05000000000000000000" pitchFamily="2" charset="2"/>
              <a:buChar char="§"/>
            </a:pPr>
            <a:endParaRPr lang="en-US" altLang="en-US" dirty="0"/>
          </a:p>
          <a:p>
            <a:pPr marL="454240" indent="-174708">
              <a:spcBef>
                <a:spcPct val="0"/>
              </a:spcBef>
              <a:spcAft>
                <a:spcPts val="611"/>
              </a:spcAft>
              <a:buFont typeface="Wingdings" panose="05000000000000000000" pitchFamily="2" charset="2"/>
              <a:buChar char="§"/>
            </a:pPr>
            <a:r>
              <a:rPr lang="en-US" altLang="en-US" dirty="0"/>
              <a:t>IMPORTANT TO NOTE- we do not send out notifications if the flight has been delayed.  So host families should check on the status of the flight.</a:t>
            </a:r>
            <a:endParaRPr lang="en-US" altLang="en-US" dirty="0" smtClean="0"/>
          </a:p>
          <a:p>
            <a:pPr marL="279532">
              <a:spcBef>
                <a:spcPct val="0"/>
              </a:spcBef>
              <a:spcAft>
                <a:spcPts val="611"/>
              </a:spcAft>
            </a:pPr>
            <a:endParaRPr lang="en-US" altLang="en-US" dirty="0"/>
          </a:p>
        </p:txBody>
      </p:sp>
      <p:sp>
        <p:nvSpPr>
          <p:cNvPr id="4" name="Slide Number Placeholder 3"/>
          <p:cNvSpPr>
            <a:spLocks noGrp="1"/>
          </p:cNvSpPr>
          <p:nvPr>
            <p:ph type="sldNum" sz="quarter" idx="10"/>
          </p:nvPr>
        </p:nvSpPr>
        <p:spPr/>
        <p:txBody>
          <a:bodyPr/>
          <a:lstStyle/>
          <a:p>
            <a:fld id="{7F0F319C-E7F7-4C6C-812C-E755C9C95EFF}" type="slidenum">
              <a:rPr lang="en-US" smtClean="0"/>
              <a:t>13</a:t>
            </a:fld>
            <a:endParaRPr lang="en-US"/>
          </a:p>
        </p:txBody>
      </p:sp>
    </p:spTree>
    <p:extLst>
      <p:ext uri="{BB962C8B-B14F-4D97-AF65-F5344CB8AC3E}">
        <p14:creationId xmlns:p14="http://schemas.microsoft.com/office/powerpoint/2010/main" val="2079213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Return Travel</a:t>
            </a:r>
          </a:p>
          <a:p>
            <a:r>
              <a:rPr lang="en-US" dirty="0"/>
              <a:t> </a:t>
            </a:r>
          </a:p>
          <a:p>
            <a:pPr marL="232943" indent="-232943">
              <a:spcAft>
                <a:spcPts val="815"/>
              </a:spcAft>
              <a:buFont typeface="+mj-lt"/>
              <a:buAutoNum type="arabicPeriod"/>
            </a:pPr>
            <a:r>
              <a:rPr lang="en-US" dirty="0"/>
              <a:t>All year program students’ group flights return between June 15 and 30.</a:t>
            </a:r>
          </a:p>
          <a:p>
            <a:pPr marL="232943" indent="-232943">
              <a:spcAft>
                <a:spcPts val="815"/>
              </a:spcAft>
              <a:buFont typeface="+mj-lt"/>
              <a:buAutoNum type="arabicPeriod"/>
            </a:pPr>
            <a:r>
              <a:rPr lang="en-US" dirty="0"/>
              <a:t>We start blocking and booking return travel in the fall after students arrive.</a:t>
            </a:r>
          </a:p>
          <a:p>
            <a:pPr marL="232943" indent="-232943">
              <a:spcAft>
                <a:spcPts val="815"/>
              </a:spcAft>
              <a:buFont typeface="+mj-lt"/>
              <a:buAutoNum type="arabicPeriod"/>
            </a:pPr>
            <a:r>
              <a:rPr lang="en-US" dirty="0"/>
              <a:t>There is a designated period of about 3 weeks in November when students (with the help of their HFs) can login to their HF account and see the return date for their country.  If they come from a country that has multiple dates, they can choose their preferred of these dates. Once the request deadline is passed, we assign all students to return groups, honoring as many requests as possible. Students are assigned to return flight dates according to school tern end date and the date they arrived into the USA.</a:t>
            </a:r>
          </a:p>
          <a:p>
            <a:pPr marL="232943" indent="-232943">
              <a:spcAft>
                <a:spcPts val="815"/>
              </a:spcAft>
              <a:buFont typeface="+mj-lt"/>
              <a:buAutoNum type="arabicPeriod"/>
            </a:pPr>
            <a:r>
              <a:rPr lang="en-US" dirty="0"/>
              <a:t>In January, we send letters confirming each student’s return date.  This letter also instructs students on the CDR (Change of Date Request) process. Students can change their return dates to stay longer in the USA or return home early if necessary if all parties agree (HF, NPs, partner). There is a fee to change the return date, and students who do not return on a group will not have assistance in the airports.</a:t>
            </a:r>
          </a:p>
          <a:p>
            <a:pPr marL="232943" indent="-232943">
              <a:spcAft>
                <a:spcPts val="815"/>
              </a:spcAft>
              <a:buFont typeface="+mj-lt"/>
              <a:buAutoNum type="arabicPeriod"/>
            </a:pPr>
            <a:r>
              <a:rPr lang="en-US" dirty="0"/>
              <a:t>Return tickets are issued and mailed to students on a rolling chronological basis in May-early June.</a:t>
            </a:r>
          </a:p>
        </p:txBody>
      </p:sp>
      <p:sp>
        <p:nvSpPr>
          <p:cNvPr id="4" name="Slide Number Placeholder 3"/>
          <p:cNvSpPr>
            <a:spLocks noGrp="1"/>
          </p:cNvSpPr>
          <p:nvPr>
            <p:ph type="sldNum" sz="quarter" idx="10"/>
          </p:nvPr>
        </p:nvSpPr>
        <p:spPr/>
        <p:txBody>
          <a:bodyPr/>
          <a:lstStyle/>
          <a:p>
            <a:fld id="{7F0F319C-E7F7-4C6C-812C-E755C9C95EFF}" type="slidenum">
              <a:rPr lang="en-US" smtClean="0"/>
              <a:t>14</a:t>
            </a:fld>
            <a:endParaRPr lang="en-US"/>
          </a:p>
        </p:txBody>
      </p:sp>
    </p:spTree>
    <p:extLst>
      <p:ext uri="{BB962C8B-B14F-4D97-AF65-F5344CB8AC3E}">
        <p14:creationId xmlns:p14="http://schemas.microsoft.com/office/powerpoint/2010/main" val="1406543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0F319C-E7F7-4C6C-812C-E755C9C95EFF}" type="slidenum">
              <a:rPr lang="en-US" smtClean="0"/>
              <a:t>15</a:t>
            </a:fld>
            <a:endParaRPr lang="en-US"/>
          </a:p>
        </p:txBody>
      </p:sp>
    </p:spTree>
    <p:extLst>
      <p:ext uri="{BB962C8B-B14F-4D97-AF65-F5344CB8AC3E}">
        <p14:creationId xmlns:p14="http://schemas.microsoft.com/office/powerpoint/2010/main" val="2917560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Amanda will do welcome</a:t>
            </a:r>
            <a:endParaRPr lang="en-US" dirty="0"/>
          </a:p>
        </p:txBody>
      </p:sp>
      <p:sp>
        <p:nvSpPr>
          <p:cNvPr id="4" name="Slide Number Placeholder 3"/>
          <p:cNvSpPr>
            <a:spLocks noGrp="1"/>
          </p:cNvSpPr>
          <p:nvPr>
            <p:ph type="sldNum" sz="quarter" idx="10"/>
          </p:nvPr>
        </p:nvSpPr>
        <p:spPr/>
        <p:txBody>
          <a:bodyPr/>
          <a:lstStyle/>
          <a:p>
            <a:fld id="{7F0F319C-E7F7-4C6C-812C-E755C9C95EFF}" type="slidenum">
              <a:rPr lang="en-US" smtClean="0"/>
              <a:t>2</a:t>
            </a:fld>
            <a:endParaRPr lang="en-US"/>
          </a:p>
        </p:txBody>
      </p:sp>
    </p:spTree>
    <p:extLst>
      <p:ext uri="{BB962C8B-B14F-4D97-AF65-F5344CB8AC3E}">
        <p14:creationId xmlns:p14="http://schemas.microsoft.com/office/powerpoint/2010/main" val="2630930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Amanda will introduce</a:t>
            </a:r>
            <a:r>
              <a:rPr lang="en-US" u="sng" baseline="0" dirty="0" smtClean="0"/>
              <a:t> Heather, Rossitza, &amp;  Alex</a:t>
            </a:r>
            <a:endParaRPr lang="en-US" u="sng" dirty="0" smtClean="0"/>
          </a:p>
          <a:p>
            <a:r>
              <a:rPr lang="en-US" dirty="0" smtClean="0"/>
              <a:t>Heather Dorsey:</a:t>
            </a:r>
          </a:p>
          <a:p>
            <a:pPr marL="174708" indent="-174708">
              <a:buFontTx/>
              <a:buChar char="-"/>
            </a:pPr>
            <a:r>
              <a:rPr lang="en-US" dirty="0" smtClean="0"/>
              <a:t>Has worked at YFU since 1999. Joined Travel in 2001, when YFU USA took over travel operations from an outside travel agency. Helped to create and define the new department and its procedures and to foster our relationship with </a:t>
            </a:r>
            <a:r>
              <a:rPr lang="en-US" dirty="0" err="1" smtClean="0"/>
              <a:t>Skylink</a:t>
            </a:r>
            <a:r>
              <a:rPr lang="en-US" dirty="0" smtClean="0"/>
              <a:t>.</a:t>
            </a:r>
          </a:p>
          <a:p>
            <a:endParaRPr lang="en-US" dirty="0" smtClean="0"/>
          </a:p>
          <a:p>
            <a:r>
              <a:rPr lang="en-US" dirty="0" smtClean="0"/>
              <a:t>Rossitza:</a:t>
            </a:r>
          </a:p>
          <a:p>
            <a:endParaRPr lang="en-US" dirty="0" smtClean="0"/>
          </a:p>
          <a:p>
            <a:endParaRPr lang="en-US" dirty="0" smtClean="0"/>
          </a:p>
          <a:p>
            <a:endParaRPr lang="en-US" dirty="0" smtClean="0"/>
          </a:p>
          <a:p>
            <a:r>
              <a:rPr lang="en-US" dirty="0" smtClean="0"/>
              <a:t>Alex Lopez:</a:t>
            </a:r>
          </a:p>
          <a:p>
            <a:pPr marL="174708" indent="-174708">
              <a:buFontTx/>
              <a:buChar char="-"/>
            </a:pPr>
            <a:r>
              <a:rPr lang="en-US" dirty="0" smtClean="0"/>
              <a:t>Has worked at YFU since 2006 as Travel Director. In the travel industry for 37 years managing prestigious accounts and coordinating cultural and educational exchanges all over the world.</a:t>
            </a:r>
          </a:p>
          <a:p>
            <a:endParaRPr lang="en-US" dirty="0" smtClean="0"/>
          </a:p>
          <a:p>
            <a:pPr marL="174708" indent="-174708">
              <a:buFontTx/>
              <a:buChar char="-"/>
            </a:pPr>
            <a:endParaRPr lang="en-US" dirty="0" smtClean="0"/>
          </a:p>
        </p:txBody>
      </p:sp>
      <p:sp>
        <p:nvSpPr>
          <p:cNvPr id="4" name="Slide Number Placeholder 3"/>
          <p:cNvSpPr>
            <a:spLocks noGrp="1"/>
          </p:cNvSpPr>
          <p:nvPr>
            <p:ph type="sldNum" sz="quarter" idx="10"/>
          </p:nvPr>
        </p:nvSpPr>
        <p:spPr/>
        <p:txBody>
          <a:bodyPr/>
          <a:lstStyle/>
          <a:p>
            <a:fld id="{7F0F319C-E7F7-4C6C-812C-E755C9C95EFF}" type="slidenum">
              <a:rPr lang="en-US" smtClean="0"/>
              <a:t>3</a:t>
            </a:fld>
            <a:endParaRPr lang="en-US"/>
          </a:p>
        </p:txBody>
      </p:sp>
    </p:spTree>
    <p:extLst>
      <p:ext uri="{BB962C8B-B14F-4D97-AF65-F5344CB8AC3E}">
        <p14:creationId xmlns:p14="http://schemas.microsoft.com/office/powerpoint/2010/main" val="2160437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889000"/>
            <a:ext cx="4184650" cy="3138488"/>
          </a:xfrm>
        </p:spPr>
      </p:sp>
      <p:sp>
        <p:nvSpPr>
          <p:cNvPr id="3" name="Notes Placeholder 2"/>
          <p:cNvSpPr>
            <a:spLocks noGrp="1"/>
          </p:cNvSpPr>
          <p:nvPr>
            <p:ph type="body" idx="1"/>
          </p:nvPr>
        </p:nvSpPr>
        <p:spPr/>
        <p:txBody>
          <a:bodyPr/>
          <a:lstStyle/>
          <a:p>
            <a:pPr>
              <a:spcAft>
                <a:spcPts val="1223"/>
              </a:spcAft>
            </a:pPr>
            <a:r>
              <a:rPr lang="en-US" b="0" u="none" dirty="0" smtClean="0"/>
              <a:t>Amanda</a:t>
            </a:r>
            <a:r>
              <a:rPr lang="en-US" b="0" u="none" baseline="0" dirty="0" smtClean="0"/>
              <a:t> will present:</a:t>
            </a:r>
            <a:endParaRPr lang="en-US" b="0" u="none" dirty="0" smtClean="0"/>
          </a:p>
          <a:p>
            <a:pPr>
              <a:spcAft>
                <a:spcPts val="1223"/>
              </a:spcAft>
            </a:pPr>
            <a:r>
              <a:rPr lang="en-US" b="1" u="sng" dirty="0" smtClean="0"/>
              <a:t>Objectives:</a:t>
            </a:r>
          </a:p>
          <a:p>
            <a:pPr marL="465887" indent="-465887">
              <a:spcAft>
                <a:spcPts val="1223"/>
              </a:spcAft>
              <a:buFont typeface="+mj-lt"/>
              <a:buAutoNum type="arabicPeriod"/>
            </a:pPr>
            <a:r>
              <a:rPr lang="en-US" dirty="0" smtClean="0"/>
              <a:t>Describe the travel notification process and the “overnight” process in order to communicate effectively with families</a:t>
            </a:r>
          </a:p>
          <a:p>
            <a:pPr marL="465887" indent="-465887">
              <a:spcAft>
                <a:spcPts val="1223"/>
              </a:spcAft>
              <a:buFont typeface="+mj-lt"/>
              <a:buAutoNum type="arabicPeriod"/>
            </a:pPr>
            <a:r>
              <a:rPr lang="en-US" dirty="0" smtClean="0"/>
              <a:t>Identify key dates and timelines of travel activities</a:t>
            </a:r>
          </a:p>
          <a:p>
            <a:pPr marL="465887" indent="-465887">
              <a:spcAft>
                <a:spcPts val="1223"/>
              </a:spcAft>
              <a:buFont typeface="+mj-lt"/>
              <a:buAutoNum type="arabicPeriod"/>
            </a:pPr>
            <a:r>
              <a:rPr lang="en-US" dirty="0" smtClean="0"/>
              <a:t>Understand the importance of Airport</a:t>
            </a:r>
          </a:p>
          <a:p>
            <a:pPr marL="465887" indent="-465887">
              <a:spcAft>
                <a:spcPts val="1223"/>
              </a:spcAft>
              <a:buFont typeface="+mj-lt"/>
              <a:buAutoNum type="arabicPeriod"/>
            </a:pPr>
            <a:r>
              <a:rPr lang="en-US" dirty="0" smtClean="0"/>
              <a:t>Respond effectively to changes of departures and flight delays</a:t>
            </a:r>
          </a:p>
          <a:p>
            <a:endParaRPr lang="en-US" dirty="0"/>
          </a:p>
        </p:txBody>
      </p:sp>
      <p:sp>
        <p:nvSpPr>
          <p:cNvPr id="4" name="Slide Number Placeholder 3"/>
          <p:cNvSpPr>
            <a:spLocks noGrp="1"/>
          </p:cNvSpPr>
          <p:nvPr>
            <p:ph type="sldNum" sz="quarter" idx="10"/>
          </p:nvPr>
        </p:nvSpPr>
        <p:spPr/>
        <p:txBody>
          <a:bodyPr/>
          <a:lstStyle/>
          <a:p>
            <a:fld id="{7F0F319C-E7F7-4C6C-812C-E755C9C95EFF}" type="slidenum">
              <a:rPr lang="en-US" smtClean="0"/>
              <a:t>4</a:t>
            </a:fld>
            <a:endParaRPr lang="en-US" dirty="0"/>
          </a:p>
        </p:txBody>
      </p:sp>
    </p:spTree>
    <p:extLst>
      <p:ext uri="{BB962C8B-B14F-4D97-AF65-F5344CB8AC3E}">
        <p14:creationId xmlns:p14="http://schemas.microsoft.com/office/powerpoint/2010/main" val="771151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649288"/>
            <a:ext cx="4181475" cy="3136900"/>
          </a:xfrm>
        </p:spPr>
      </p:sp>
      <p:sp>
        <p:nvSpPr>
          <p:cNvPr id="3" name="Notes Placeholder 2"/>
          <p:cNvSpPr>
            <a:spLocks noGrp="1"/>
          </p:cNvSpPr>
          <p:nvPr>
            <p:ph type="body" idx="1"/>
          </p:nvPr>
        </p:nvSpPr>
        <p:spPr>
          <a:xfrm>
            <a:off x="701040" y="3991040"/>
            <a:ext cx="5608320" cy="4838926"/>
          </a:xfrm>
        </p:spPr>
        <p:txBody>
          <a:bodyPr/>
          <a:lstStyle/>
          <a:p>
            <a:pPr defTabSz="931774">
              <a:defRPr/>
            </a:pPr>
            <a:r>
              <a:rPr lang="en-US" b="1" u="sng" dirty="0" smtClean="0">
                <a:solidFill>
                  <a:srgbClr val="006600"/>
                </a:solidFill>
                <a:latin typeface="+mn-lt"/>
                <a:cs typeface="+mn-cs"/>
              </a:rPr>
              <a:t>Safety benefits</a:t>
            </a:r>
            <a:endParaRPr lang="en-US" b="1" dirty="0" smtClean="0">
              <a:solidFill>
                <a:srgbClr val="006600"/>
              </a:solidFill>
              <a:latin typeface="+mn-lt"/>
              <a:cs typeface="+mn-cs"/>
            </a:endParaRPr>
          </a:p>
          <a:p>
            <a:pPr marL="640594" lvl="1" indent="-174708" defTabSz="931774">
              <a:buFont typeface="Wingdings" panose="05000000000000000000" pitchFamily="2" charset="2"/>
              <a:buChar char="§"/>
              <a:defRPr/>
            </a:pPr>
            <a:r>
              <a:rPr lang="en-US" b="0" dirty="0" smtClean="0">
                <a:latin typeface="+mn-lt"/>
                <a:cs typeface="+mn-cs"/>
              </a:rPr>
              <a:t>Safety - Students fly together and we can verify multiple arrivals at once  </a:t>
            </a:r>
          </a:p>
          <a:p>
            <a:pPr>
              <a:defRPr/>
            </a:pPr>
            <a:endParaRPr lang="en-US" b="1" u="sng" dirty="0" smtClean="0">
              <a:solidFill>
                <a:srgbClr val="006600"/>
              </a:solidFill>
              <a:latin typeface="+mn-lt"/>
              <a:cs typeface="+mn-cs"/>
            </a:endParaRPr>
          </a:p>
          <a:p>
            <a:pPr>
              <a:defRPr/>
            </a:pPr>
            <a:r>
              <a:rPr lang="en-US" b="1" u="sng" dirty="0" smtClean="0">
                <a:solidFill>
                  <a:srgbClr val="006600"/>
                </a:solidFill>
                <a:latin typeface="+mn-lt"/>
                <a:cs typeface="+mn-cs"/>
              </a:rPr>
              <a:t>Financial benefits</a:t>
            </a:r>
            <a:endParaRPr lang="en-US" b="1" dirty="0" smtClean="0">
              <a:solidFill>
                <a:srgbClr val="006600"/>
              </a:solidFill>
              <a:latin typeface="+mn-lt"/>
              <a:cs typeface="+mn-cs"/>
            </a:endParaRPr>
          </a:p>
          <a:p>
            <a:pPr marL="640594" lvl="1" indent="-174708">
              <a:buFont typeface="Wingdings" pitchFamily="2" charset="2"/>
              <a:buChar char="§"/>
              <a:defRPr/>
            </a:pPr>
            <a:r>
              <a:rPr lang="en-US" b="0" dirty="0" smtClean="0">
                <a:latin typeface="+mn-lt"/>
                <a:cs typeface="+mn-cs"/>
              </a:rPr>
              <a:t>Contracts – Airlines allow us to block seats well in advance at a lower cost</a:t>
            </a:r>
          </a:p>
          <a:p>
            <a:pPr marL="640594" lvl="1" indent="-174708">
              <a:buFont typeface="Wingdings" pitchFamily="2" charset="2"/>
              <a:buChar char="§"/>
              <a:defRPr/>
            </a:pPr>
            <a:r>
              <a:rPr lang="en-US" b="0" dirty="0" smtClean="0"/>
              <a:t>Efficiency - Booking students onto group flights is less time consuming and allows for a smaller staff than individual bookings would require</a:t>
            </a:r>
          </a:p>
          <a:p>
            <a:pPr>
              <a:defRPr/>
            </a:pPr>
            <a:endParaRPr lang="en-US" b="1" u="sng" dirty="0" smtClean="0">
              <a:solidFill>
                <a:srgbClr val="006600"/>
              </a:solidFill>
            </a:endParaRPr>
          </a:p>
          <a:p>
            <a:pPr>
              <a:defRPr/>
            </a:pPr>
            <a:r>
              <a:rPr lang="en-US" b="1" u="sng" dirty="0" smtClean="0">
                <a:solidFill>
                  <a:srgbClr val="006600"/>
                </a:solidFill>
              </a:rPr>
              <a:t>Service benefits</a:t>
            </a:r>
          </a:p>
          <a:p>
            <a:pPr marL="757066" lvl="1" indent="-291179">
              <a:buFont typeface="Wingdings" pitchFamily="2" charset="2"/>
              <a:buChar char="§"/>
              <a:defRPr/>
            </a:pPr>
            <a:r>
              <a:rPr lang="en-US" b="0" dirty="0" smtClean="0">
                <a:latin typeface="+mn-lt"/>
                <a:cs typeface="+mn-cs"/>
              </a:rPr>
              <a:t>Control – We determine arrival &amp; departure dates, times, connections &amp; layovers</a:t>
            </a:r>
          </a:p>
          <a:p>
            <a:pPr marL="757066" lvl="1" indent="-291179">
              <a:buFont typeface="Wingdings" pitchFamily="2" charset="2"/>
              <a:buChar char="§"/>
              <a:defRPr/>
            </a:pPr>
            <a:r>
              <a:rPr lang="en-US" b="0" dirty="0" smtClean="0">
                <a:latin typeface="+mn-lt"/>
                <a:cs typeface="+mn-cs"/>
              </a:rPr>
              <a:t>Assistance – YFU staff are able to meet all arriving and departing group flights and assist students with connections or flight irregularities</a:t>
            </a:r>
          </a:p>
          <a:p>
            <a:pPr marL="757066" lvl="1" indent="-291179">
              <a:buFont typeface="Wingdings" pitchFamily="2" charset="2"/>
              <a:buChar char="§"/>
              <a:defRPr/>
            </a:pPr>
            <a:r>
              <a:rPr lang="en-US" b="0" dirty="0" smtClean="0">
                <a:latin typeface="+mn-lt"/>
                <a:cs typeface="+mn-cs"/>
              </a:rPr>
              <a:t>Communication – We can confirm arrivals &amp; departures to partners </a:t>
            </a:r>
            <a:r>
              <a:rPr lang="en-US" b="0" dirty="0" err="1" smtClean="0">
                <a:latin typeface="+mn-lt"/>
                <a:cs typeface="+mn-cs"/>
              </a:rPr>
              <a:t>en</a:t>
            </a:r>
            <a:r>
              <a:rPr lang="en-US" b="0" dirty="0" smtClean="0">
                <a:latin typeface="+mn-lt"/>
                <a:cs typeface="+mn-cs"/>
              </a:rPr>
              <a:t>-masse, and to Host Families via the notification system (text, e-mail or voice mail)</a:t>
            </a:r>
          </a:p>
          <a:p>
            <a:pPr marL="757066" lvl="1" indent="-291179">
              <a:buFont typeface="Wingdings" pitchFamily="2" charset="2"/>
              <a:buChar char="§"/>
              <a:defRPr/>
            </a:pPr>
            <a:r>
              <a:rPr lang="en-US" b="0" dirty="0" smtClean="0"/>
              <a:t>Experience – Airport staff are familiar with their airports and rebooking policies</a:t>
            </a:r>
          </a:p>
          <a:p>
            <a:pPr marL="757066" lvl="1" indent="-291179">
              <a:buFont typeface="Wingdings" pitchFamily="2" charset="2"/>
              <a:buChar char="§"/>
              <a:defRPr/>
            </a:pPr>
            <a:r>
              <a:rPr lang="en-US" b="0" dirty="0" smtClean="0">
                <a:latin typeface="+mn-lt"/>
                <a:cs typeface="+mn-cs"/>
              </a:rPr>
              <a:t>Efficiency – Airport staff can rebook multiple students at the same time and report back, rather than waiting for each student to contact us with new info</a:t>
            </a:r>
          </a:p>
          <a:p>
            <a:pPr marL="757066" lvl="1" indent="-291179">
              <a:buFont typeface="Wingdings" pitchFamily="2" charset="2"/>
              <a:buChar char="§"/>
              <a:defRPr/>
            </a:pPr>
            <a:r>
              <a:rPr lang="en-US" b="0" dirty="0" smtClean="0">
                <a:latin typeface="+mn-lt"/>
                <a:cs typeface="+mn-cs"/>
              </a:rPr>
              <a:t>Security - </a:t>
            </a:r>
            <a:r>
              <a:rPr lang="en-US" b="0" dirty="0" smtClean="0"/>
              <a:t>We will arrange &amp; chaperone overnights when students get stranded</a:t>
            </a:r>
          </a:p>
          <a:p>
            <a:pPr marL="757066" lvl="1" indent="-291179">
              <a:buFont typeface="Wingdings" pitchFamily="2" charset="2"/>
              <a:buChar char="§"/>
              <a:defRPr/>
            </a:pPr>
            <a:r>
              <a:rPr lang="en-US" b="0" dirty="0" smtClean="0">
                <a:latin typeface="+mn-lt"/>
                <a:cs typeface="+mn-cs"/>
              </a:rPr>
              <a:t>Confidence &amp; Peace of Mind –24/7 emergency hotline </a:t>
            </a:r>
          </a:p>
          <a:p>
            <a:pPr marL="1106481" lvl="2" indent="-174708">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7F0F319C-E7F7-4C6C-812C-E755C9C95EFF}" type="slidenum">
              <a:rPr lang="en-US" smtClean="0"/>
              <a:t>5</a:t>
            </a:fld>
            <a:endParaRPr lang="en-US"/>
          </a:p>
        </p:txBody>
      </p:sp>
    </p:spTree>
    <p:extLst>
      <p:ext uri="{BB962C8B-B14F-4D97-AF65-F5344CB8AC3E}">
        <p14:creationId xmlns:p14="http://schemas.microsoft.com/office/powerpoint/2010/main" val="355197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938213"/>
            <a:ext cx="4181475" cy="3136900"/>
          </a:xfrm>
        </p:spPr>
      </p:sp>
      <p:sp>
        <p:nvSpPr>
          <p:cNvPr id="3" name="Notes Placeholder 2"/>
          <p:cNvSpPr>
            <a:spLocks noGrp="1"/>
          </p:cNvSpPr>
          <p:nvPr>
            <p:ph type="body" idx="1"/>
          </p:nvPr>
        </p:nvSpPr>
        <p:spPr/>
        <p:txBody>
          <a:bodyPr/>
          <a:lstStyle/>
          <a:p>
            <a:pPr>
              <a:lnSpc>
                <a:spcPct val="110000"/>
              </a:lnSpc>
              <a:spcAft>
                <a:spcPts val="611"/>
              </a:spcAft>
              <a:defRPr/>
            </a:pPr>
            <a:r>
              <a:rPr lang="en-US" dirty="0" smtClean="0"/>
              <a:t>Rossitza</a:t>
            </a:r>
          </a:p>
          <a:p>
            <a:pPr marL="291179" indent="-291179">
              <a:lnSpc>
                <a:spcPct val="110000"/>
              </a:lnSpc>
              <a:spcAft>
                <a:spcPts val="611"/>
              </a:spcAft>
              <a:buFont typeface="Wingdings" panose="05000000000000000000" pitchFamily="2" charset="2"/>
              <a:buChar char="ü"/>
              <a:defRPr/>
            </a:pPr>
            <a:r>
              <a:rPr lang="en-US" dirty="0" smtClean="0"/>
              <a:t>24 hour emergency toll-free hot-line </a:t>
            </a:r>
          </a:p>
          <a:p>
            <a:pPr marL="291179" indent="-291179">
              <a:lnSpc>
                <a:spcPct val="110000"/>
              </a:lnSpc>
              <a:spcAft>
                <a:spcPts val="611"/>
              </a:spcAft>
              <a:buFont typeface="Wingdings" panose="05000000000000000000" pitchFamily="2" charset="2"/>
              <a:buChar char="ü"/>
              <a:defRPr/>
            </a:pPr>
            <a:r>
              <a:rPr lang="en-US" dirty="0" smtClean="0"/>
              <a:t>Airport Assistance at 11 major U.S airports and in Frankfurt, Germany</a:t>
            </a:r>
          </a:p>
          <a:p>
            <a:pPr marL="291179" indent="-291179">
              <a:lnSpc>
                <a:spcPct val="110000"/>
              </a:lnSpc>
              <a:spcAft>
                <a:spcPts val="611"/>
              </a:spcAft>
              <a:buFont typeface="Wingdings" panose="05000000000000000000" pitchFamily="2" charset="2"/>
              <a:buChar char="ü"/>
              <a:defRPr/>
            </a:pPr>
            <a:r>
              <a:rPr lang="en-US" dirty="0" smtClean="0"/>
              <a:t>120 Airport Staff members are present for all international arrivals and departures and all domestic connections through our 11 staffed airports:</a:t>
            </a:r>
          </a:p>
          <a:p>
            <a:pPr marL="291179" indent="-291179">
              <a:lnSpc>
                <a:spcPct val="110000"/>
              </a:lnSpc>
              <a:spcAft>
                <a:spcPts val="611"/>
              </a:spcAft>
              <a:buFont typeface="Wingdings" panose="05000000000000000000" pitchFamily="2" charset="2"/>
              <a:buChar char="ü"/>
              <a:defRPr/>
            </a:pPr>
            <a:r>
              <a:rPr lang="en-US" dirty="0" smtClean="0"/>
              <a:t>Staffed airports are Atlanta, Chicago, Dallas, Denver, Detroit, Minneapolis, Newark, San Francisco, Seattle and Washington, DC (Dulles), LAX</a:t>
            </a:r>
          </a:p>
          <a:p>
            <a:pPr marL="291179" indent="-291179">
              <a:lnSpc>
                <a:spcPct val="110000"/>
              </a:lnSpc>
              <a:spcAft>
                <a:spcPts val="611"/>
              </a:spcAft>
              <a:buFont typeface="Wingdings" panose="05000000000000000000" pitchFamily="2" charset="2"/>
              <a:buChar char="ü"/>
              <a:defRPr/>
            </a:pPr>
            <a:r>
              <a:rPr lang="en-US" dirty="0" smtClean="0"/>
              <a:t>5 temporary Travel Assistance Coordinators (TACs) in Washington assist all students, host families, natural parents, volunteers and field staff via the toll-free hotline. They also manage the staff in the airports, directing staff to students who call for assistance.</a:t>
            </a:r>
          </a:p>
          <a:p>
            <a:pPr marL="291179" indent="-291179">
              <a:lnSpc>
                <a:spcPct val="110000"/>
              </a:lnSpc>
              <a:spcAft>
                <a:spcPts val="611"/>
              </a:spcAft>
              <a:buFont typeface="Wingdings" panose="05000000000000000000" pitchFamily="2" charset="2"/>
              <a:buChar char="ü"/>
              <a:defRPr/>
            </a:pPr>
            <a:r>
              <a:rPr lang="en-US" dirty="0" smtClean="0"/>
              <a:t>Our Airport Staff &amp; TACs stay on site until all students are accounted for – either departed the USA on an international flight, at their final destination, or with staff at an airport hotel for a scheduled or unscheduled overnight</a:t>
            </a:r>
            <a:endParaRPr lang="en-US" dirty="0"/>
          </a:p>
        </p:txBody>
      </p:sp>
      <p:sp>
        <p:nvSpPr>
          <p:cNvPr id="4" name="Slide Number Placeholder 3"/>
          <p:cNvSpPr>
            <a:spLocks noGrp="1"/>
          </p:cNvSpPr>
          <p:nvPr>
            <p:ph type="sldNum" sz="quarter" idx="10"/>
          </p:nvPr>
        </p:nvSpPr>
        <p:spPr/>
        <p:txBody>
          <a:bodyPr/>
          <a:lstStyle/>
          <a:p>
            <a:fld id="{7F0F319C-E7F7-4C6C-812C-E755C9C95EFF}" type="slidenum">
              <a:rPr lang="en-US" smtClean="0"/>
              <a:t>6</a:t>
            </a:fld>
            <a:endParaRPr lang="en-US"/>
          </a:p>
        </p:txBody>
      </p:sp>
    </p:spTree>
    <p:extLst>
      <p:ext uri="{BB962C8B-B14F-4D97-AF65-F5344CB8AC3E}">
        <p14:creationId xmlns:p14="http://schemas.microsoft.com/office/powerpoint/2010/main" val="1400627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665163"/>
            <a:ext cx="4181475" cy="3136900"/>
          </a:xfrm>
        </p:spPr>
      </p:sp>
      <p:sp>
        <p:nvSpPr>
          <p:cNvPr id="3" name="Notes Placeholder 2"/>
          <p:cNvSpPr>
            <a:spLocks noGrp="1"/>
          </p:cNvSpPr>
          <p:nvPr>
            <p:ph type="body" idx="1"/>
          </p:nvPr>
        </p:nvSpPr>
        <p:spPr>
          <a:xfrm>
            <a:off x="701040" y="4039124"/>
            <a:ext cx="5608320" cy="4758785"/>
          </a:xfrm>
        </p:spPr>
        <p:txBody>
          <a:bodyPr/>
          <a:lstStyle/>
          <a:p>
            <a:pPr>
              <a:lnSpc>
                <a:spcPct val="110000"/>
              </a:lnSpc>
              <a:spcAft>
                <a:spcPts val="611"/>
              </a:spcAft>
              <a:defRPr/>
            </a:pPr>
            <a:r>
              <a:rPr lang="en-US" b="1" u="sng" dirty="0">
                <a:solidFill>
                  <a:srgbClr val="006600"/>
                </a:solidFill>
              </a:rPr>
              <a:t>SCHEDULED</a:t>
            </a:r>
          </a:p>
          <a:p>
            <a:pPr>
              <a:lnSpc>
                <a:spcPct val="110000"/>
              </a:lnSpc>
              <a:spcAft>
                <a:spcPts val="611"/>
              </a:spcAft>
              <a:defRPr/>
            </a:pPr>
            <a:r>
              <a:rPr lang="en-US" dirty="0">
                <a:solidFill>
                  <a:srgbClr val="006600"/>
                </a:solidFill>
              </a:rPr>
              <a:t>Inbound</a:t>
            </a:r>
            <a:r>
              <a:rPr lang="en-US" dirty="0"/>
              <a:t> - if a student cannot make it all the way to their host family’s airport before 11:30pm, we will stop them at a staffed airport in-route and overnight him or her</a:t>
            </a:r>
          </a:p>
          <a:p>
            <a:pPr>
              <a:lnSpc>
                <a:spcPct val="110000"/>
              </a:lnSpc>
              <a:spcAft>
                <a:spcPts val="611"/>
              </a:spcAft>
              <a:defRPr/>
            </a:pPr>
            <a:r>
              <a:rPr lang="en-US" dirty="0">
                <a:solidFill>
                  <a:srgbClr val="006600"/>
                </a:solidFill>
              </a:rPr>
              <a:t>Outbound</a:t>
            </a:r>
            <a:r>
              <a:rPr lang="en-US" dirty="0"/>
              <a:t> – if a student cannot make it to the international departure gateway airport in time for the international group flight departure we will fly him to the gateway the evening before and overnight him</a:t>
            </a:r>
          </a:p>
          <a:p>
            <a:pPr>
              <a:lnSpc>
                <a:spcPct val="110000"/>
              </a:lnSpc>
              <a:spcAft>
                <a:spcPts val="611"/>
              </a:spcAft>
              <a:defRPr/>
            </a:pPr>
            <a:r>
              <a:rPr lang="en-US" b="1" u="sng" dirty="0">
                <a:solidFill>
                  <a:srgbClr val="006600"/>
                </a:solidFill>
              </a:rPr>
              <a:t>UNSCHEDULED</a:t>
            </a:r>
          </a:p>
          <a:p>
            <a:pPr>
              <a:lnSpc>
                <a:spcPct val="110000"/>
              </a:lnSpc>
              <a:spcAft>
                <a:spcPts val="611"/>
              </a:spcAft>
              <a:defRPr/>
            </a:pPr>
            <a:r>
              <a:rPr lang="en-US" dirty="0"/>
              <a:t>If a student’s flight is cancelled due to any situation (weather, mechanical, crew, etc…) and the next available flight isn’t until the following morning, we will overnight him or her at a staffed airport (not if it is student’s origin airport).</a:t>
            </a:r>
          </a:p>
          <a:p>
            <a:pPr>
              <a:lnSpc>
                <a:spcPct val="110000"/>
              </a:lnSpc>
              <a:spcAft>
                <a:spcPts val="611"/>
              </a:spcAft>
              <a:defRPr/>
            </a:pPr>
            <a:r>
              <a:rPr lang="en-US" b="1" u="sng" dirty="0">
                <a:solidFill>
                  <a:srgbClr val="006600"/>
                </a:solidFill>
              </a:rPr>
              <a:t>PROCEDURE</a:t>
            </a:r>
          </a:p>
          <a:p>
            <a:pPr marL="232943" indent="-232943">
              <a:lnSpc>
                <a:spcPct val="110000"/>
              </a:lnSpc>
              <a:spcAft>
                <a:spcPts val="611"/>
              </a:spcAft>
              <a:buFont typeface="+mj-lt"/>
              <a:buAutoNum type="arabicPeriod"/>
              <a:defRPr/>
            </a:pPr>
            <a:r>
              <a:rPr lang="en-US" dirty="0"/>
              <a:t>Students are met by YFU Airport Staff at their arrival gate or baggage claim</a:t>
            </a:r>
          </a:p>
          <a:p>
            <a:pPr marL="232943" indent="-232943">
              <a:lnSpc>
                <a:spcPct val="110000"/>
              </a:lnSpc>
              <a:spcAft>
                <a:spcPts val="611"/>
              </a:spcAft>
              <a:buFont typeface="+mj-lt"/>
              <a:buAutoNum type="arabicPeriod"/>
              <a:defRPr/>
            </a:pPr>
            <a:r>
              <a:rPr lang="en-US" dirty="0"/>
              <a:t>Students and Airport Staff travel by free hotel shuttle to a corporate hotel near the airport where we have a business account. </a:t>
            </a:r>
          </a:p>
          <a:p>
            <a:pPr marL="698830" lvl="1" indent="-232943">
              <a:lnSpc>
                <a:spcPct val="110000"/>
              </a:lnSpc>
              <a:spcAft>
                <a:spcPts val="611"/>
              </a:spcAft>
              <a:buFont typeface="Arial" panose="020B0604020202020204" pitchFamily="34" charset="0"/>
              <a:buChar char="•"/>
              <a:defRPr/>
            </a:pPr>
            <a:r>
              <a:rPr lang="en-US" dirty="0" smtClean="0"/>
              <a:t>If there are multiple students, they will share rooms (according to gender). Staff have their own rooms.</a:t>
            </a:r>
          </a:p>
          <a:p>
            <a:pPr marL="232943" indent="-232943">
              <a:lnSpc>
                <a:spcPct val="110000"/>
              </a:lnSpc>
              <a:spcAft>
                <a:spcPts val="611"/>
              </a:spcAft>
              <a:buFont typeface="+mj-lt"/>
              <a:buAutoNum type="arabicPeriod"/>
              <a:defRPr/>
            </a:pPr>
            <a:r>
              <a:rPr lang="en-US" dirty="0"/>
              <a:t>Students and Airport Staff check in and staff member orders food for everyone</a:t>
            </a:r>
          </a:p>
          <a:p>
            <a:pPr marL="232943" indent="-232943">
              <a:lnSpc>
                <a:spcPct val="110000"/>
              </a:lnSpc>
              <a:spcAft>
                <a:spcPts val="611"/>
              </a:spcAft>
              <a:buFont typeface="+mj-lt"/>
              <a:buAutoNum type="arabicPeriod"/>
              <a:defRPr/>
            </a:pPr>
            <a:r>
              <a:rPr lang="en-US" dirty="0"/>
              <a:t>Students and Airport Staff check out and take the shuttle back to the hotel the next morning in time to check-in connecting flights</a:t>
            </a:r>
          </a:p>
          <a:p>
            <a:pPr>
              <a:defRPr/>
            </a:pPr>
            <a:endParaRPr lang="en-US" b="1" dirty="0"/>
          </a:p>
        </p:txBody>
      </p:sp>
      <p:sp>
        <p:nvSpPr>
          <p:cNvPr id="4" name="Slide Number Placeholder 3"/>
          <p:cNvSpPr>
            <a:spLocks noGrp="1"/>
          </p:cNvSpPr>
          <p:nvPr>
            <p:ph type="sldNum" sz="quarter" idx="10"/>
          </p:nvPr>
        </p:nvSpPr>
        <p:spPr/>
        <p:txBody>
          <a:bodyPr/>
          <a:lstStyle/>
          <a:p>
            <a:fld id="{7F0F319C-E7F7-4C6C-812C-E755C9C95EFF}" type="slidenum">
              <a:rPr lang="en-US" smtClean="0"/>
              <a:t>7</a:t>
            </a:fld>
            <a:endParaRPr lang="en-US"/>
          </a:p>
        </p:txBody>
      </p:sp>
    </p:spTree>
    <p:extLst>
      <p:ext uri="{BB962C8B-B14F-4D97-AF65-F5344CB8AC3E}">
        <p14:creationId xmlns:p14="http://schemas.microsoft.com/office/powerpoint/2010/main" val="535929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712788"/>
            <a:ext cx="4184650" cy="3138487"/>
          </a:xfrm>
        </p:spPr>
      </p:sp>
      <p:sp>
        <p:nvSpPr>
          <p:cNvPr id="3" name="Notes Placeholder 2"/>
          <p:cNvSpPr>
            <a:spLocks noGrp="1"/>
          </p:cNvSpPr>
          <p:nvPr>
            <p:ph type="body" idx="1"/>
          </p:nvPr>
        </p:nvSpPr>
        <p:spPr>
          <a:xfrm>
            <a:off x="701040" y="4087211"/>
            <a:ext cx="5608320" cy="4568057"/>
          </a:xfrm>
        </p:spPr>
        <p:txBody>
          <a:bodyPr/>
          <a:lstStyle/>
          <a:p>
            <a:pPr marL="174708" indent="-174708">
              <a:lnSpc>
                <a:spcPct val="110000"/>
              </a:lnSpc>
              <a:spcBef>
                <a:spcPct val="0"/>
              </a:spcBef>
              <a:spcAft>
                <a:spcPts val="611"/>
              </a:spcAft>
              <a:buFont typeface="Wingdings" panose="05000000000000000000" pitchFamily="2" charset="2"/>
              <a:buChar char="ü"/>
            </a:pPr>
            <a:r>
              <a:rPr lang="en-US" altLang="en-US" dirty="0" smtClean="0"/>
              <a:t>Partner countries who send 30 students or fewer will have one group flight date for all of their students.</a:t>
            </a:r>
          </a:p>
          <a:p>
            <a:pPr marL="174708" indent="-174708">
              <a:lnSpc>
                <a:spcPct val="110000"/>
              </a:lnSpc>
              <a:spcBef>
                <a:spcPct val="0"/>
              </a:spcBef>
              <a:spcAft>
                <a:spcPts val="611"/>
              </a:spcAft>
              <a:buFont typeface="Wingdings" panose="05000000000000000000" pitchFamily="2" charset="2"/>
              <a:buChar char="ü"/>
            </a:pPr>
            <a:r>
              <a:rPr lang="en-US" altLang="en-US" dirty="0" smtClean="0"/>
              <a:t>Partner countries who send more than 30 students will have two or more group flight dates for their students. </a:t>
            </a:r>
          </a:p>
          <a:p>
            <a:pPr marL="174708" indent="-174708">
              <a:lnSpc>
                <a:spcPct val="110000"/>
              </a:lnSpc>
              <a:spcBef>
                <a:spcPct val="0"/>
              </a:spcBef>
              <a:spcAft>
                <a:spcPts val="611"/>
              </a:spcAft>
              <a:buFont typeface="Wingdings" panose="05000000000000000000" pitchFamily="2" charset="2"/>
              <a:buChar char="ü"/>
            </a:pPr>
            <a:r>
              <a:rPr lang="en-US" altLang="en-US" dirty="0" smtClean="0"/>
              <a:t>Students from multiple flight date countries will be assigned to flight dates according to their placement date, school start date, or special request (If received early enough).</a:t>
            </a:r>
          </a:p>
          <a:p>
            <a:pPr marL="174708" indent="-174708">
              <a:lnSpc>
                <a:spcPct val="110000"/>
              </a:lnSpc>
              <a:spcBef>
                <a:spcPct val="0"/>
              </a:spcBef>
              <a:spcAft>
                <a:spcPts val="611"/>
              </a:spcAft>
              <a:buFont typeface="Wingdings" panose="05000000000000000000" pitchFamily="2" charset="2"/>
              <a:buChar char="ü"/>
            </a:pPr>
            <a:r>
              <a:rPr lang="en-US" altLang="en-US" dirty="0" smtClean="0"/>
              <a:t>HFs can make requests if they will be out of town for some of the group flights, or if they want the student before or after a certain date.</a:t>
            </a:r>
          </a:p>
          <a:p>
            <a:pPr marL="174708" indent="-174708">
              <a:lnSpc>
                <a:spcPct val="110000"/>
              </a:lnSpc>
              <a:spcBef>
                <a:spcPct val="0"/>
              </a:spcBef>
              <a:spcAft>
                <a:spcPts val="611"/>
              </a:spcAft>
              <a:buFont typeface="Wingdings" panose="05000000000000000000" pitchFamily="2" charset="2"/>
              <a:buChar char="ü"/>
            </a:pPr>
            <a:r>
              <a:rPr lang="en-US" altLang="en-US" dirty="0" smtClean="0"/>
              <a:t>Students and partners can make requests for a specific group flight because of school or Natural Family issues in home country</a:t>
            </a:r>
          </a:p>
          <a:p>
            <a:pPr marL="174708" indent="-174708">
              <a:lnSpc>
                <a:spcPct val="110000"/>
              </a:lnSpc>
              <a:spcBef>
                <a:spcPct val="0"/>
              </a:spcBef>
              <a:spcAft>
                <a:spcPts val="611"/>
              </a:spcAft>
              <a:buFont typeface="Wingdings" panose="05000000000000000000" pitchFamily="2" charset="2"/>
              <a:buChar char="ü"/>
            </a:pPr>
            <a:r>
              <a:rPr lang="en-US" altLang="en-US" dirty="0" smtClean="0"/>
              <a:t>We will try to accommodate any requests for specific groups when possible, but school reasons are top priority</a:t>
            </a:r>
          </a:p>
          <a:p>
            <a:pPr marL="174708" indent="-174708">
              <a:lnSpc>
                <a:spcPct val="110000"/>
              </a:lnSpc>
              <a:spcBef>
                <a:spcPct val="0"/>
              </a:spcBef>
              <a:spcAft>
                <a:spcPts val="611"/>
              </a:spcAft>
              <a:buFont typeface="Wingdings" panose="05000000000000000000" pitchFamily="2" charset="2"/>
              <a:buChar char="ü"/>
            </a:pPr>
            <a:r>
              <a:rPr lang="en-US" altLang="en-US" dirty="0" smtClean="0"/>
              <a:t>Send requests via e-mail to Heather as early as possible</a:t>
            </a:r>
          </a:p>
          <a:p>
            <a:pPr marL="174708" indent="-174708">
              <a:lnSpc>
                <a:spcPct val="110000"/>
              </a:lnSpc>
              <a:spcBef>
                <a:spcPct val="0"/>
              </a:spcBef>
              <a:spcAft>
                <a:spcPts val="611"/>
              </a:spcAft>
              <a:buFont typeface="Wingdings" panose="05000000000000000000" pitchFamily="2" charset="2"/>
              <a:buChar char="ü"/>
            </a:pPr>
            <a:r>
              <a:rPr lang="en-US" altLang="en-US" dirty="0" smtClean="0"/>
              <a:t>Once dates are confirmed to partners (June 1) it is difficult to make changes</a:t>
            </a:r>
            <a:endParaRPr lang="en-US" altLang="en-US" dirty="0"/>
          </a:p>
        </p:txBody>
      </p:sp>
      <p:sp>
        <p:nvSpPr>
          <p:cNvPr id="4" name="Slide Number Placeholder 3"/>
          <p:cNvSpPr>
            <a:spLocks noGrp="1"/>
          </p:cNvSpPr>
          <p:nvPr>
            <p:ph type="sldNum" sz="quarter" idx="10"/>
          </p:nvPr>
        </p:nvSpPr>
        <p:spPr/>
        <p:txBody>
          <a:bodyPr/>
          <a:lstStyle/>
          <a:p>
            <a:fld id="{7F0F319C-E7F7-4C6C-812C-E755C9C95EFF}" type="slidenum">
              <a:rPr lang="en-US" smtClean="0"/>
              <a:t>8</a:t>
            </a:fld>
            <a:endParaRPr lang="en-US"/>
          </a:p>
        </p:txBody>
      </p:sp>
    </p:spTree>
    <p:extLst>
      <p:ext uri="{BB962C8B-B14F-4D97-AF65-F5344CB8AC3E}">
        <p14:creationId xmlns:p14="http://schemas.microsoft.com/office/powerpoint/2010/main" val="2153271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423863"/>
            <a:ext cx="4184650" cy="3138487"/>
          </a:xfrm>
        </p:spPr>
      </p:sp>
      <p:sp>
        <p:nvSpPr>
          <p:cNvPr id="3" name="Notes Placeholder 2"/>
          <p:cNvSpPr>
            <a:spLocks noGrp="1"/>
          </p:cNvSpPr>
          <p:nvPr>
            <p:ph type="body" idx="1"/>
          </p:nvPr>
        </p:nvSpPr>
        <p:spPr>
          <a:xfrm>
            <a:off x="701040" y="4087211"/>
            <a:ext cx="5608320" cy="4742755"/>
          </a:xfrm>
        </p:spPr>
        <p:txBody>
          <a:bodyPr/>
          <a:lstStyle/>
          <a:p>
            <a:pPr>
              <a:lnSpc>
                <a:spcPct val="110000"/>
              </a:lnSpc>
              <a:spcAft>
                <a:spcPts val="611"/>
              </a:spcAft>
              <a:defRPr/>
            </a:pPr>
            <a:r>
              <a:rPr lang="en-US" b="1" dirty="0" smtClean="0"/>
              <a:t>All inbound students are expected to fly with a group flight.</a:t>
            </a:r>
          </a:p>
          <a:p>
            <a:pPr>
              <a:lnSpc>
                <a:spcPct val="110000"/>
              </a:lnSpc>
              <a:spcAft>
                <a:spcPts val="611"/>
              </a:spcAft>
              <a:defRPr/>
            </a:pPr>
            <a:r>
              <a:rPr lang="en-US" dirty="0" smtClean="0"/>
              <a:t>We will make </a:t>
            </a:r>
            <a:r>
              <a:rPr lang="en-US" u="sng" dirty="0" smtClean="0"/>
              <a:t>exceptions to this rule </a:t>
            </a:r>
            <a:r>
              <a:rPr lang="en-US" dirty="0" smtClean="0"/>
              <a:t>and arrange travel in the following :</a:t>
            </a:r>
          </a:p>
          <a:p>
            <a:pPr marL="291179" indent="-291179">
              <a:lnSpc>
                <a:spcPct val="110000"/>
              </a:lnSpc>
              <a:spcAft>
                <a:spcPts val="611"/>
              </a:spcAft>
              <a:buFont typeface="Arial" panose="020B0604020202020204" pitchFamily="34" charset="0"/>
              <a:buChar char="•"/>
              <a:defRPr/>
            </a:pPr>
            <a:r>
              <a:rPr lang="en-US" dirty="0" smtClean="0"/>
              <a:t>Students whose school start dates in the USA are before group travel date</a:t>
            </a:r>
          </a:p>
          <a:p>
            <a:pPr marL="291179" indent="-291179">
              <a:lnSpc>
                <a:spcPct val="110000"/>
              </a:lnSpc>
              <a:spcAft>
                <a:spcPts val="611"/>
              </a:spcAft>
              <a:buFont typeface="Arial" panose="020B0604020202020204" pitchFamily="34" charset="0"/>
              <a:buChar char="•"/>
              <a:defRPr/>
            </a:pPr>
            <a:r>
              <a:rPr lang="en-US" dirty="0" smtClean="0"/>
              <a:t>Students who cannot travel on the group date because of school in their home country</a:t>
            </a:r>
          </a:p>
          <a:p>
            <a:pPr marL="291179" indent="-291179">
              <a:lnSpc>
                <a:spcPct val="110000"/>
              </a:lnSpc>
              <a:spcAft>
                <a:spcPts val="611"/>
              </a:spcAft>
              <a:buFont typeface="Arial" panose="020B0604020202020204" pitchFamily="34" charset="0"/>
              <a:buChar char="•"/>
              <a:defRPr/>
            </a:pPr>
            <a:r>
              <a:rPr lang="en-US" dirty="0" smtClean="0"/>
              <a:t>Students who cannot travel on the group date because of illness</a:t>
            </a:r>
          </a:p>
          <a:p>
            <a:pPr marL="291179" indent="-291179">
              <a:lnSpc>
                <a:spcPct val="110000"/>
              </a:lnSpc>
              <a:spcAft>
                <a:spcPts val="611"/>
              </a:spcAft>
              <a:buFont typeface="Arial" panose="020B0604020202020204" pitchFamily="34" charset="0"/>
              <a:buChar char="•"/>
              <a:defRPr/>
            </a:pPr>
            <a:r>
              <a:rPr lang="en-US" dirty="0" smtClean="0"/>
              <a:t>Students who cannot travel on the group date because of visa delay</a:t>
            </a:r>
          </a:p>
          <a:p>
            <a:pPr marL="291179" indent="-291179">
              <a:lnSpc>
                <a:spcPct val="110000"/>
              </a:lnSpc>
              <a:spcAft>
                <a:spcPts val="611"/>
              </a:spcAft>
              <a:buFont typeface="Arial" panose="020B0604020202020204" pitchFamily="34" charset="0"/>
              <a:buChar char="•"/>
              <a:defRPr/>
            </a:pPr>
            <a:r>
              <a:rPr lang="en-US" dirty="0" smtClean="0"/>
              <a:t>Students who cannot travel on the group date due to a death in the family</a:t>
            </a:r>
          </a:p>
          <a:p>
            <a:pPr>
              <a:lnSpc>
                <a:spcPct val="110000"/>
              </a:lnSpc>
              <a:spcAft>
                <a:spcPts val="611"/>
              </a:spcAft>
              <a:defRPr/>
            </a:pPr>
            <a:endParaRPr lang="en-US" dirty="0"/>
          </a:p>
          <a:p>
            <a:pPr>
              <a:lnSpc>
                <a:spcPct val="110000"/>
              </a:lnSpc>
              <a:spcAft>
                <a:spcPts val="611"/>
              </a:spcAft>
              <a:defRPr/>
            </a:pPr>
            <a:r>
              <a:rPr lang="en-US" dirty="0" smtClean="0"/>
              <a:t>Non-group travel to vacation with Host Family or for sports/band practice are NOT approved exceptions to travel on a group flight, and neither is early or late travel due to Natural Family vacation plans.</a:t>
            </a:r>
          </a:p>
          <a:p>
            <a:pPr>
              <a:lnSpc>
                <a:spcPct val="110000"/>
              </a:lnSpc>
              <a:spcAft>
                <a:spcPts val="611"/>
              </a:spcAft>
              <a:defRPr/>
            </a:pPr>
            <a:endParaRPr lang="en-US" dirty="0" smtClean="0"/>
          </a:p>
          <a:p>
            <a:pPr>
              <a:lnSpc>
                <a:spcPct val="110000"/>
              </a:lnSpc>
              <a:spcAft>
                <a:spcPts val="611"/>
              </a:spcAft>
              <a:defRPr/>
            </a:pPr>
            <a:r>
              <a:rPr lang="en-US" dirty="0" smtClean="0"/>
              <a:t>Students who insist on traveling separately from a group flight for vacation or non-academic or illness related reasons must arrange their own round trip travel and will not have YFU airport assistance. These are </a:t>
            </a:r>
            <a:r>
              <a:rPr lang="en-US" u="sng" dirty="0" smtClean="0"/>
              <a:t>Independent Travelers.</a:t>
            </a:r>
            <a:endParaRPr lang="en-US" u="sng" dirty="0"/>
          </a:p>
        </p:txBody>
      </p:sp>
      <p:sp>
        <p:nvSpPr>
          <p:cNvPr id="4" name="Slide Number Placeholder 3"/>
          <p:cNvSpPr>
            <a:spLocks noGrp="1"/>
          </p:cNvSpPr>
          <p:nvPr>
            <p:ph type="sldNum" sz="quarter" idx="10"/>
          </p:nvPr>
        </p:nvSpPr>
        <p:spPr/>
        <p:txBody>
          <a:bodyPr/>
          <a:lstStyle/>
          <a:p>
            <a:fld id="{7F0F319C-E7F7-4C6C-812C-E755C9C95EFF}" type="slidenum">
              <a:rPr lang="en-US" smtClean="0"/>
              <a:t>9</a:t>
            </a:fld>
            <a:endParaRPr lang="en-US"/>
          </a:p>
        </p:txBody>
      </p:sp>
    </p:spTree>
    <p:extLst>
      <p:ext uri="{BB962C8B-B14F-4D97-AF65-F5344CB8AC3E}">
        <p14:creationId xmlns:p14="http://schemas.microsoft.com/office/powerpoint/2010/main" val="2909421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al Title Slide">
    <p:spTree>
      <p:nvGrpSpPr>
        <p:cNvPr id="1" name=""/>
        <p:cNvGrpSpPr/>
        <p:nvPr/>
      </p:nvGrpSpPr>
      <p:grpSpPr>
        <a:xfrm>
          <a:off x="0" y="0"/>
          <a:ext cx="0" cy="0"/>
          <a:chOff x="0" y="0"/>
          <a:chExt cx="0" cy="0"/>
        </a:xfrm>
      </p:grpSpPr>
      <p:pic>
        <p:nvPicPr>
          <p:cNvPr id="7" name="Picture 6" descr="testGroup.psd"/>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696" y="616661"/>
            <a:ext cx="10849158" cy="6509495"/>
          </a:xfrm>
          <a:prstGeom prst="rect">
            <a:avLst/>
          </a:prstGeom>
        </p:spPr>
      </p:pic>
      <p:sp>
        <p:nvSpPr>
          <p:cNvPr id="8" name="Rectangle 7"/>
          <p:cNvSpPr/>
          <p:nvPr userDrawn="1"/>
        </p:nvSpPr>
        <p:spPr>
          <a:xfrm>
            <a:off x="-251696" y="6110184"/>
            <a:ext cx="11200470" cy="860307"/>
          </a:xfrm>
          <a:prstGeom prst="rect">
            <a:avLst/>
          </a:prstGeom>
          <a:solidFill>
            <a:schemeClr val="dk1">
              <a:alpha val="3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3"/>
          <a:stretch>
            <a:fillRect/>
          </a:stretch>
        </p:blipFill>
        <p:spPr>
          <a:xfrm>
            <a:off x="4546600" y="3403600"/>
            <a:ext cx="38100" cy="38100"/>
          </a:xfrm>
          <a:prstGeom prst="rect">
            <a:avLst/>
          </a:prstGeom>
        </p:spPr>
      </p:pic>
      <p:sp>
        <p:nvSpPr>
          <p:cNvPr id="11" name="Rectangle 10"/>
          <p:cNvSpPr/>
          <p:nvPr userDrawn="1"/>
        </p:nvSpPr>
        <p:spPr>
          <a:xfrm>
            <a:off x="-251696" y="-18308"/>
            <a:ext cx="9953051" cy="634969"/>
          </a:xfrm>
          <a:prstGeom prst="rect">
            <a:avLst/>
          </a:prstGeom>
          <a:solidFill>
            <a:srgbClr val="4AC4D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4AC4D7"/>
              </a:solidFill>
            </a:endParaRPr>
          </a:p>
        </p:txBody>
      </p:sp>
      <p:sp>
        <p:nvSpPr>
          <p:cNvPr id="12" name="Title 1"/>
          <p:cNvSpPr>
            <a:spLocks noGrp="1"/>
          </p:cNvSpPr>
          <p:nvPr>
            <p:ph type="title" hasCustomPrompt="1"/>
          </p:nvPr>
        </p:nvSpPr>
        <p:spPr>
          <a:xfrm>
            <a:off x="551782" y="-112683"/>
            <a:ext cx="8229600" cy="749500"/>
          </a:xfrm>
        </p:spPr>
        <p:txBody>
          <a:bodyPr>
            <a:normAutofit/>
          </a:bodyPr>
          <a:lstStyle>
            <a:lvl1pPr>
              <a:defRPr sz="3700">
                <a:solidFill>
                  <a:srgbClr val="FFFFFF"/>
                </a:solidFill>
                <a:latin typeface="Century Gothic"/>
                <a:cs typeface="Century Gothic"/>
              </a:defRPr>
            </a:lvl1pPr>
          </a:lstStyle>
          <a:p>
            <a:r>
              <a:rPr lang="en-GB" dirty="0" smtClean="0"/>
              <a:t>PRESENTATION TITLE</a:t>
            </a:r>
            <a:endParaRPr lang="en-US" dirty="0"/>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67157" y="6280177"/>
            <a:ext cx="4955268" cy="423191"/>
          </a:xfrm>
          <a:prstGeom prst="rect">
            <a:avLst/>
          </a:prstGeom>
        </p:spPr>
      </p:pic>
      <p:sp>
        <p:nvSpPr>
          <p:cNvPr id="10" name="Rectangle 9"/>
          <p:cNvSpPr/>
          <p:nvPr userDrawn="1"/>
        </p:nvSpPr>
        <p:spPr>
          <a:xfrm>
            <a:off x="9216812" y="-358196"/>
            <a:ext cx="1889060" cy="80202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382291" y="6970491"/>
            <a:ext cx="9738859" cy="70933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1274161" y="-630620"/>
            <a:ext cx="1228282" cy="803361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7149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udy Volunteer Comparison">
    <p:spTree>
      <p:nvGrpSpPr>
        <p:cNvPr id="1" name=""/>
        <p:cNvGrpSpPr/>
        <p:nvPr/>
      </p:nvGrpSpPr>
      <p:grpSpPr>
        <a:xfrm>
          <a:off x="0" y="0"/>
          <a:ext cx="0" cy="0"/>
          <a:chOff x="0" y="0"/>
          <a:chExt cx="0" cy="0"/>
        </a:xfrm>
      </p:grpSpPr>
      <p:sp>
        <p:nvSpPr>
          <p:cNvPr id="6" name="Rectangle 5"/>
          <p:cNvSpPr/>
          <p:nvPr userDrawn="1"/>
        </p:nvSpPr>
        <p:spPr>
          <a:xfrm>
            <a:off x="-251696" y="6110184"/>
            <a:ext cx="11200470" cy="860307"/>
          </a:xfrm>
          <a:prstGeom prst="rect">
            <a:avLst/>
          </a:prstGeom>
          <a:solidFill>
            <a:schemeClr val="dk1">
              <a:alpha val="3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Content Placeholder 2"/>
          <p:cNvSpPr>
            <a:spLocks noGrp="1"/>
          </p:cNvSpPr>
          <p:nvPr>
            <p:ph idx="1"/>
          </p:nvPr>
        </p:nvSpPr>
        <p:spPr>
          <a:xfrm>
            <a:off x="479779" y="1567195"/>
            <a:ext cx="3856254" cy="4333766"/>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500" baseline="0">
                <a:solidFill>
                  <a:srgbClr val="454545"/>
                </a:solidFill>
                <a:latin typeface="Century Gothic"/>
                <a:cs typeface="Century Gothic"/>
              </a:defRPr>
            </a:lvl1pPr>
            <a:lvl2pPr>
              <a:defRPr sz="2300">
                <a:solidFill>
                  <a:schemeClr val="bg1"/>
                </a:solidFill>
                <a:latin typeface="Century Gothic"/>
                <a:cs typeface="Century Gothic"/>
              </a:defRPr>
            </a:lvl2pPr>
            <a:lvl3pPr>
              <a:defRPr>
                <a:solidFill>
                  <a:schemeClr val="bg1"/>
                </a:solidFill>
                <a:latin typeface="Century Gothic"/>
                <a:cs typeface="Century Gothic"/>
              </a:defRPr>
            </a:lvl3pPr>
            <a:lvl4pPr>
              <a:defRPr>
                <a:solidFill>
                  <a:schemeClr val="bg1"/>
                </a:solidFill>
                <a:latin typeface="Century Gothic"/>
                <a:cs typeface="Century Gothic"/>
              </a:defRPr>
            </a:lvl4pPr>
            <a:lvl5pPr>
              <a:defRPr>
                <a:solidFill>
                  <a:schemeClr val="bg1"/>
                </a:solidFill>
                <a:latin typeface="Century Gothic"/>
                <a:cs typeface="Century Gothic"/>
              </a:defRPr>
            </a:lvl5pPr>
          </a:lstStyle>
          <a:p>
            <a:pPr lvl="0"/>
            <a:r>
              <a:rPr lang="en-US" smtClean="0"/>
              <a:t>Click to edit Master text styles</a:t>
            </a:r>
          </a:p>
          <a:p>
            <a:pPr lvl="1"/>
            <a:r>
              <a:rPr lang="en-US" smtClean="0"/>
              <a:t>Second level</a:t>
            </a:r>
          </a:p>
        </p:txBody>
      </p:sp>
      <p:cxnSp>
        <p:nvCxnSpPr>
          <p:cNvPr id="9" name="Straight Connector 8"/>
          <p:cNvCxnSpPr/>
          <p:nvPr userDrawn="1"/>
        </p:nvCxnSpPr>
        <p:spPr>
          <a:xfrm>
            <a:off x="479778" y="186739"/>
            <a:ext cx="3654778" cy="0"/>
          </a:xfrm>
          <a:prstGeom prst="line">
            <a:avLst/>
          </a:prstGeom>
          <a:ln w="3175" cmpd="sng">
            <a:solidFill>
              <a:srgbClr val="454545"/>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1585980" y="-632134"/>
            <a:ext cx="1658057" cy="1658057"/>
          </a:xfrm>
          <a:prstGeom prst="ellipse">
            <a:avLst/>
          </a:prstGeom>
          <a:solidFill>
            <a:srgbClr val="F0A61E"/>
          </a:solidFill>
          <a:ln>
            <a:noFill/>
          </a:ln>
          <a:effectLst>
            <a:outerShdw blurRad="40000" dist="63500" dir="48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1297759" y="-865238"/>
            <a:ext cx="2727827" cy="1037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Content Placeholder 2"/>
          <p:cNvSpPr>
            <a:spLocks noGrp="1"/>
          </p:cNvSpPr>
          <p:nvPr>
            <p:ph idx="10"/>
          </p:nvPr>
        </p:nvSpPr>
        <p:spPr>
          <a:xfrm>
            <a:off x="4823178" y="1581306"/>
            <a:ext cx="3856254" cy="4333766"/>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500" baseline="0">
                <a:solidFill>
                  <a:srgbClr val="454545"/>
                </a:solidFill>
                <a:latin typeface="Century Gothic"/>
                <a:cs typeface="Century Gothic"/>
              </a:defRPr>
            </a:lvl1pPr>
            <a:lvl2pPr>
              <a:defRPr sz="2300">
                <a:solidFill>
                  <a:schemeClr val="bg1"/>
                </a:solidFill>
                <a:latin typeface="Century Gothic"/>
                <a:cs typeface="Century Gothic"/>
              </a:defRPr>
            </a:lvl2pPr>
            <a:lvl3pPr>
              <a:defRPr>
                <a:solidFill>
                  <a:schemeClr val="bg1"/>
                </a:solidFill>
                <a:latin typeface="Century Gothic"/>
                <a:cs typeface="Century Gothic"/>
              </a:defRPr>
            </a:lvl3pPr>
            <a:lvl4pPr>
              <a:defRPr>
                <a:solidFill>
                  <a:schemeClr val="bg1"/>
                </a:solidFill>
                <a:latin typeface="Century Gothic"/>
                <a:cs typeface="Century Gothic"/>
              </a:defRPr>
            </a:lvl4pPr>
            <a:lvl5pPr>
              <a:defRPr>
                <a:solidFill>
                  <a:schemeClr val="bg1"/>
                </a:solidFill>
                <a:latin typeface="Century Gothic"/>
                <a:cs typeface="Century Gothic"/>
              </a:defRPr>
            </a:lvl5pPr>
          </a:lstStyle>
          <a:p>
            <a:pPr lvl="0"/>
            <a:r>
              <a:rPr lang="en-US" smtClean="0"/>
              <a:t>Click to edit Master text styles</a:t>
            </a:r>
          </a:p>
          <a:p>
            <a:pPr lvl="1"/>
            <a:r>
              <a:rPr lang="en-US" smtClean="0"/>
              <a:t>Second level</a:t>
            </a:r>
          </a:p>
        </p:txBody>
      </p:sp>
      <p:cxnSp>
        <p:nvCxnSpPr>
          <p:cNvPr id="13" name="Straight Connector 12"/>
          <p:cNvCxnSpPr/>
          <p:nvPr userDrawn="1"/>
        </p:nvCxnSpPr>
        <p:spPr>
          <a:xfrm>
            <a:off x="4823177" y="200850"/>
            <a:ext cx="3654778" cy="0"/>
          </a:xfrm>
          <a:prstGeom prst="line">
            <a:avLst/>
          </a:prstGeom>
          <a:ln w="3175" cmpd="sng">
            <a:solidFill>
              <a:srgbClr val="454545"/>
            </a:solidFill>
          </a:ln>
          <a:effectLst/>
        </p:spPr>
        <p:style>
          <a:lnRef idx="2">
            <a:schemeClr val="accent1"/>
          </a:lnRef>
          <a:fillRef idx="0">
            <a:schemeClr val="accent1"/>
          </a:fillRef>
          <a:effectRef idx="1">
            <a:schemeClr val="accent1"/>
          </a:effectRef>
          <a:fontRef idx="minor">
            <a:schemeClr val="tx1"/>
          </a:fontRef>
        </p:style>
      </p:cxnSp>
      <p:sp>
        <p:nvSpPr>
          <p:cNvPr id="14" name="Oval 13"/>
          <p:cNvSpPr/>
          <p:nvPr userDrawn="1"/>
        </p:nvSpPr>
        <p:spPr>
          <a:xfrm>
            <a:off x="5929379" y="-618023"/>
            <a:ext cx="1658057" cy="1658057"/>
          </a:xfrm>
          <a:prstGeom prst="ellipse">
            <a:avLst/>
          </a:prstGeom>
          <a:solidFill>
            <a:srgbClr val="A0C03B"/>
          </a:solidFill>
          <a:ln>
            <a:noFill/>
          </a:ln>
          <a:effectLst>
            <a:outerShdw blurRad="40000" dist="63500" dir="48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5641158" y="-851127"/>
            <a:ext cx="2727827" cy="1037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 Placeholder 4"/>
          <p:cNvSpPr>
            <a:spLocks noGrp="1"/>
          </p:cNvSpPr>
          <p:nvPr>
            <p:ph type="body" sz="quarter" idx="3" hasCustomPrompt="1"/>
          </p:nvPr>
        </p:nvSpPr>
        <p:spPr>
          <a:xfrm>
            <a:off x="5929379" y="489235"/>
            <a:ext cx="1658057" cy="460317"/>
          </a:xfrm>
        </p:spPr>
        <p:txBody>
          <a:bodyPr anchor="b">
            <a:noAutofit/>
          </a:bodyPr>
          <a:lstStyle>
            <a:lvl1pPr marL="0" indent="0" algn="ctr">
              <a:lnSpc>
                <a:spcPct val="100000"/>
              </a:lnSpc>
              <a:spcBef>
                <a:spcPts val="0"/>
              </a:spcBef>
              <a:buNone/>
              <a:defRPr sz="2300" b="0">
                <a:solidFill>
                  <a:schemeClr val="bg1"/>
                </a:solidFill>
                <a:latin typeface="Century Gothic"/>
                <a:cs typeface="Century Gothic"/>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SECTION</a:t>
            </a:r>
            <a:br>
              <a:rPr lang="en-GB" dirty="0" smtClean="0"/>
            </a:br>
            <a:r>
              <a:rPr lang="en-GB" dirty="0" smtClean="0"/>
              <a:t> TITLE</a:t>
            </a:r>
          </a:p>
        </p:txBody>
      </p:sp>
      <p:sp>
        <p:nvSpPr>
          <p:cNvPr id="17" name="Text Placeholder 4"/>
          <p:cNvSpPr>
            <a:spLocks noGrp="1"/>
          </p:cNvSpPr>
          <p:nvPr>
            <p:ph type="body" sz="quarter" idx="11" hasCustomPrompt="1"/>
          </p:nvPr>
        </p:nvSpPr>
        <p:spPr>
          <a:xfrm>
            <a:off x="1585980" y="489235"/>
            <a:ext cx="1658057" cy="460317"/>
          </a:xfrm>
        </p:spPr>
        <p:txBody>
          <a:bodyPr anchor="b">
            <a:noAutofit/>
          </a:bodyPr>
          <a:lstStyle>
            <a:lvl1pPr marL="0" indent="0" algn="ctr">
              <a:lnSpc>
                <a:spcPct val="100000"/>
              </a:lnSpc>
              <a:spcBef>
                <a:spcPts val="0"/>
              </a:spcBef>
              <a:buNone/>
              <a:defRPr sz="2300" b="0">
                <a:solidFill>
                  <a:schemeClr val="bg1"/>
                </a:solidFill>
                <a:latin typeface="Century Gothic"/>
                <a:cs typeface="Century Gothic"/>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SECTION</a:t>
            </a:r>
            <a:br>
              <a:rPr lang="en-GB" dirty="0" smtClean="0"/>
            </a:br>
            <a:r>
              <a:rPr lang="en-GB" dirty="0" smtClean="0"/>
              <a:t> TITLE</a:t>
            </a:r>
          </a:p>
        </p:txBody>
      </p:sp>
      <p:sp>
        <p:nvSpPr>
          <p:cNvPr id="18" name="Rectangle 17"/>
          <p:cNvSpPr/>
          <p:nvPr userDrawn="1"/>
        </p:nvSpPr>
        <p:spPr>
          <a:xfrm>
            <a:off x="-1113183" y="-1074604"/>
            <a:ext cx="1087258" cy="8648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9185135" y="-1434822"/>
            <a:ext cx="1978161" cy="8648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960783" y="6885710"/>
            <a:ext cx="11046892" cy="3418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7157" y="6280177"/>
            <a:ext cx="4955268" cy="423191"/>
          </a:xfrm>
          <a:prstGeom prst="rect">
            <a:avLst/>
          </a:prstGeom>
        </p:spPr>
      </p:pic>
    </p:spTree>
    <p:extLst>
      <p:ext uri="{BB962C8B-B14F-4D97-AF65-F5344CB8AC3E}">
        <p14:creationId xmlns:p14="http://schemas.microsoft.com/office/powerpoint/2010/main" val="2387334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al - Grey with Top Color Bar">
    <p:spTree>
      <p:nvGrpSpPr>
        <p:cNvPr id="1" name=""/>
        <p:cNvGrpSpPr/>
        <p:nvPr/>
      </p:nvGrpSpPr>
      <p:grpSpPr>
        <a:xfrm>
          <a:off x="0" y="0"/>
          <a:ext cx="0" cy="0"/>
          <a:chOff x="0" y="0"/>
          <a:chExt cx="0" cy="0"/>
        </a:xfrm>
      </p:grpSpPr>
      <p:sp>
        <p:nvSpPr>
          <p:cNvPr id="15" name="Rectangle 14"/>
          <p:cNvSpPr/>
          <p:nvPr userDrawn="1"/>
        </p:nvSpPr>
        <p:spPr>
          <a:xfrm>
            <a:off x="-251696" y="6110184"/>
            <a:ext cx="11200470" cy="860307"/>
          </a:xfrm>
          <a:prstGeom prst="rect">
            <a:avLst/>
          </a:prstGeom>
          <a:solidFill>
            <a:schemeClr val="dk1">
              <a:alpha val="3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Content Placeholder 2"/>
          <p:cNvSpPr>
            <a:spLocks noGrp="1"/>
          </p:cNvSpPr>
          <p:nvPr>
            <p:ph idx="1"/>
          </p:nvPr>
        </p:nvSpPr>
        <p:spPr>
          <a:xfrm>
            <a:off x="479779" y="1567195"/>
            <a:ext cx="3856254" cy="4333766"/>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500" baseline="0">
                <a:solidFill>
                  <a:srgbClr val="454545"/>
                </a:solidFill>
                <a:latin typeface="Century Gothic"/>
                <a:cs typeface="Century Gothic"/>
              </a:defRPr>
            </a:lvl1pPr>
            <a:lvl2pPr>
              <a:defRPr sz="2300">
                <a:solidFill>
                  <a:schemeClr val="bg1"/>
                </a:solidFill>
                <a:latin typeface="Century Gothic"/>
                <a:cs typeface="Century Gothic"/>
              </a:defRPr>
            </a:lvl2pPr>
            <a:lvl3pPr>
              <a:defRPr>
                <a:solidFill>
                  <a:schemeClr val="bg1"/>
                </a:solidFill>
                <a:latin typeface="Century Gothic"/>
                <a:cs typeface="Century Gothic"/>
              </a:defRPr>
            </a:lvl3pPr>
            <a:lvl4pPr>
              <a:defRPr>
                <a:solidFill>
                  <a:schemeClr val="bg1"/>
                </a:solidFill>
                <a:latin typeface="Century Gothic"/>
                <a:cs typeface="Century Gothic"/>
              </a:defRPr>
            </a:lvl4pPr>
            <a:lvl5pPr>
              <a:defRPr>
                <a:solidFill>
                  <a:schemeClr val="bg1"/>
                </a:solidFill>
                <a:latin typeface="Century Gothic"/>
                <a:cs typeface="Century Gothic"/>
              </a:defRPr>
            </a:lvl5pPr>
          </a:lstStyle>
          <a:p>
            <a:pPr lvl="0"/>
            <a:r>
              <a:rPr lang="en-US" smtClean="0"/>
              <a:t>Click to edit Master text styles</a:t>
            </a:r>
          </a:p>
          <a:p>
            <a:pPr lvl="1"/>
            <a:r>
              <a:rPr lang="en-US" smtClean="0"/>
              <a:t>Second level</a:t>
            </a:r>
          </a:p>
        </p:txBody>
      </p:sp>
      <p:cxnSp>
        <p:nvCxnSpPr>
          <p:cNvPr id="20" name="Straight Connector 19"/>
          <p:cNvCxnSpPr/>
          <p:nvPr userDrawn="1"/>
        </p:nvCxnSpPr>
        <p:spPr>
          <a:xfrm>
            <a:off x="479778" y="186739"/>
            <a:ext cx="3654778" cy="0"/>
          </a:xfrm>
          <a:prstGeom prst="line">
            <a:avLst/>
          </a:prstGeom>
          <a:ln w="3175" cmpd="sng">
            <a:solidFill>
              <a:srgbClr val="454545"/>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userDrawn="1"/>
        </p:nvSpPr>
        <p:spPr>
          <a:xfrm>
            <a:off x="1585980" y="-632134"/>
            <a:ext cx="1658057" cy="1658057"/>
          </a:xfrm>
          <a:prstGeom prst="ellipse">
            <a:avLst/>
          </a:prstGeom>
          <a:solidFill>
            <a:srgbClr val="D7226E"/>
          </a:solidFill>
          <a:ln>
            <a:noFill/>
          </a:ln>
          <a:effectLst>
            <a:outerShdw blurRad="40000" dist="63500" dir="48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p:cNvSpPr/>
          <p:nvPr userDrawn="1"/>
        </p:nvSpPr>
        <p:spPr>
          <a:xfrm>
            <a:off x="1297759" y="-865238"/>
            <a:ext cx="2727827" cy="1037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Content Placeholder 2"/>
          <p:cNvSpPr>
            <a:spLocks noGrp="1"/>
          </p:cNvSpPr>
          <p:nvPr>
            <p:ph idx="10"/>
          </p:nvPr>
        </p:nvSpPr>
        <p:spPr>
          <a:xfrm>
            <a:off x="4823178" y="1581306"/>
            <a:ext cx="3856254" cy="4333766"/>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500" baseline="0">
                <a:solidFill>
                  <a:srgbClr val="454545"/>
                </a:solidFill>
                <a:latin typeface="Century Gothic"/>
                <a:cs typeface="Century Gothic"/>
              </a:defRPr>
            </a:lvl1pPr>
            <a:lvl2pPr>
              <a:defRPr sz="2300">
                <a:solidFill>
                  <a:schemeClr val="bg1"/>
                </a:solidFill>
                <a:latin typeface="Century Gothic"/>
                <a:cs typeface="Century Gothic"/>
              </a:defRPr>
            </a:lvl2pPr>
            <a:lvl3pPr>
              <a:defRPr>
                <a:solidFill>
                  <a:schemeClr val="bg1"/>
                </a:solidFill>
                <a:latin typeface="Century Gothic"/>
                <a:cs typeface="Century Gothic"/>
              </a:defRPr>
            </a:lvl3pPr>
            <a:lvl4pPr>
              <a:defRPr>
                <a:solidFill>
                  <a:schemeClr val="bg1"/>
                </a:solidFill>
                <a:latin typeface="Century Gothic"/>
                <a:cs typeface="Century Gothic"/>
              </a:defRPr>
            </a:lvl4pPr>
            <a:lvl5pPr>
              <a:defRPr>
                <a:solidFill>
                  <a:schemeClr val="bg1"/>
                </a:solidFill>
                <a:latin typeface="Century Gothic"/>
                <a:cs typeface="Century Gothic"/>
              </a:defRPr>
            </a:lvl5pPr>
          </a:lstStyle>
          <a:p>
            <a:pPr lvl="0"/>
            <a:r>
              <a:rPr lang="en-US" smtClean="0"/>
              <a:t>Click to edit Master text styles</a:t>
            </a:r>
          </a:p>
          <a:p>
            <a:pPr lvl="1"/>
            <a:r>
              <a:rPr lang="en-US" smtClean="0"/>
              <a:t>Second level</a:t>
            </a:r>
          </a:p>
        </p:txBody>
      </p:sp>
      <p:cxnSp>
        <p:nvCxnSpPr>
          <p:cNvPr id="28" name="Straight Connector 27"/>
          <p:cNvCxnSpPr/>
          <p:nvPr userDrawn="1"/>
        </p:nvCxnSpPr>
        <p:spPr>
          <a:xfrm>
            <a:off x="4823177" y="200850"/>
            <a:ext cx="3654778" cy="0"/>
          </a:xfrm>
          <a:prstGeom prst="line">
            <a:avLst/>
          </a:prstGeom>
          <a:ln w="3175" cmpd="sng">
            <a:solidFill>
              <a:srgbClr val="454545"/>
            </a:solidFill>
          </a:ln>
          <a:effectLst/>
        </p:spPr>
        <p:style>
          <a:lnRef idx="2">
            <a:schemeClr val="accent1"/>
          </a:lnRef>
          <a:fillRef idx="0">
            <a:schemeClr val="accent1"/>
          </a:fillRef>
          <a:effectRef idx="1">
            <a:schemeClr val="accent1"/>
          </a:effectRef>
          <a:fontRef idx="minor">
            <a:schemeClr val="tx1"/>
          </a:fontRef>
        </p:style>
      </p:cxnSp>
      <p:sp>
        <p:nvSpPr>
          <p:cNvPr id="29" name="Oval 28"/>
          <p:cNvSpPr/>
          <p:nvPr userDrawn="1"/>
        </p:nvSpPr>
        <p:spPr>
          <a:xfrm>
            <a:off x="5929379" y="-618023"/>
            <a:ext cx="1658057" cy="1658057"/>
          </a:xfrm>
          <a:prstGeom prst="ellipse">
            <a:avLst/>
          </a:prstGeom>
          <a:solidFill>
            <a:srgbClr val="A0C03B"/>
          </a:solidFill>
          <a:ln>
            <a:noFill/>
          </a:ln>
          <a:effectLst>
            <a:outerShdw blurRad="40000" dist="63500" dir="48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5641158" y="-851127"/>
            <a:ext cx="2727827" cy="1037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Text Placeholder 4"/>
          <p:cNvSpPr>
            <a:spLocks noGrp="1"/>
          </p:cNvSpPr>
          <p:nvPr>
            <p:ph type="body" sz="quarter" idx="3" hasCustomPrompt="1"/>
          </p:nvPr>
        </p:nvSpPr>
        <p:spPr>
          <a:xfrm>
            <a:off x="5929379" y="489235"/>
            <a:ext cx="1658057" cy="460317"/>
          </a:xfrm>
        </p:spPr>
        <p:txBody>
          <a:bodyPr anchor="b">
            <a:noAutofit/>
          </a:bodyPr>
          <a:lstStyle>
            <a:lvl1pPr marL="0" indent="0" algn="ctr">
              <a:lnSpc>
                <a:spcPct val="100000"/>
              </a:lnSpc>
              <a:spcBef>
                <a:spcPts val="0"/>
              </a:spcBef>
              <a:buNone/>
              <a:defRPr sz="2300" b="0">
                <a:solidFill>
                  <a:schemeClr val="bg1"/>
                </a:solidFill>
                <a:latin typeface="Century Gothic"/>
                <a:cs typeface="Century Gothic"/>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SECTION</a:t>
            </a:r>
            <a:br>
              <a:rPr lang="en-GB" dirty="0" smtClean="0"/>
            </a:br>
            <a:r>
              <a:rPr lang="en-GB" dirty="0" smtClean="0"/>
              <a:t> TITLE</a:t>
            </a:r>
          </a:p>
        </p:txBody>
      </p:sp>
      <p:sp>
        <p:nvSpPr>
          <p:cNvPr id="32" name="Text Placeholder 4"/>
          <p:cNvSpPr>
            <a:spLocks noGrp="1"/>
          </p:cNvSpPr>
          <p:nvPr>
            <p:ph type="body" sz="quarter" idx="11" hasCustomPrompt="1"/>
          </p:nvPr>
        </p:nvSpPr>
        <p:spPr>
          <a:xfrm>
            <a:off x="1585980" y="489235"/>
            <a:ext cx="1658057" cy="460317"/>
          </a:xfrm>
        </p:spPr>
        <p:txBody>
          <a:bodyPr anchor="b">
            <a:noAutofit/>
          </a:bodyPr>
          <a:lstStyle>
            <a:lvl1pPr marL="0" indent="0" algn="ctr">
              <a:lnSpc>
                <a:spcPct val="100000"/>
              </a:lnSpc>
              <a:spcBef>
                <a:spcPts val="0"/>
              </a:spcBef>
              <a:buNone/>
              <a:defRPr sz="2300" b="0">
                <a:solidFill>
                  <a:schemeClr val="bg1"/>
                </a:solidFill>
                <a:latin typeface="Century Gothic"/>
                <a:cs typeface="Century Gothic"/>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SECTION</a:t>
            </a:r>
            <a:br>
              <a:rPr lang="en-GB" dirty="0" smtClean="0"/>
            </a:br>
            <a:r>
              <a:rPr lang="en-GB" dirty="0" smtClean="0"/>
              <a:t> TITLE</a:t>
            </a:r>
          </a:p>
        </p:txBody>
      </p:sp>
      <p:sp>
        <p:nvSpPr>
          <p:cNvPr id="33" name="Rectangle 32"/>
          <p:cNvSpPr/>
          <p:nvPr userDrawn="1"/>
        </p:nvSpPr>
        <p:spPr>
          <a:xfrm>
            <a:off x="-1113183" y="-1074604"/>
            <a:ext cx="1087258" cy="8648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p:cNvSpPr/>
          <p:nvPr userDrawn="1"/>
        </p:nvSpPr>
        <p:spPr>
          <a:xfrm>
            <a:off x="9185135" y="-1434822"/>
            <a:ext cx="1978161" cy="8648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p:cNvSpPr/>
          <p:nvPr userDrawn="1"/>
        </p:nvSpPr>
        <p:spPr>
          <a:xfrm>
            <a:off x="-960783" y="6885710"/>
            <a:ext cx="11046892" cy="3418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7157" y="6280177"/>
            <a:ext cx="4955268" cy="423191"/>
          </a:xfrm>
          <a:prstGeom prst="rect">
            <a:avLst/>
          </a:prstGeom>
        </p:spPr>
      </p:pic>
    </p:spTree>
    <p:extLst>
      <p:ext uri="{BB962C8B-B14F-4D97-AF65-F5344CB8AC3E}">
        <p14:creationId xmlns:p14="http://schemas.microsoft.com/office/powerpoint/2010/main" val="283028735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udy Abroad - Photo Banner">
    <p:spTree>
      <p:nvGrpSpPr>
        <p:cNvPr id="1" name=""/>
        <p:cNvGrpSpPr/>
        <p:nvPr/>
      </p:nvGrpSpPr>
      <p:grpSpPr>
        <a:xfrm>
          <a:off x="0" y="0"/>
          <a:ext cx="0" cy="0"/>
          <a:chOff x="0" y="0"/>
          <a:chExt cx="0" cy="0"/>
        </a:xfrm>
      </p:grpSpPr>
      <p:pic>
        <p:nvPicPr>
          <p:cNvPr id="6" name="Picture 5" descr="85306022_5FORFB.ti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7" y="-5530890"/>
            <a:ext cx="9296580" cy="13280829"/>
          </a:xfrm>
          <a:prstGeom prst="rect">
            <a:avLst/>
          </a:prstGeom>
        </p:spPr>
      </p:pic>
      <p:pic>
        <p:nvPicPr>
          <p:cNvPr id="7" name="Picture 6" descr="85306022_5STUDENTSFINAL copy.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57897" y="-2677067"/>
            <a:ext cx="5125212" cy="6858000"/>
          </a:xfrm>
          <a:prstGeom prst="rect">
            <a:avLst/>
          </a:prstGeom>
        </p:spPr>
      </p:pic>
      <p:sp>
        <p:nvSpPr>
          <p:cNvPr id="8" name="Rectangle 7"/>
          <p:cNvSpPr/>
          <p:nvPr userDrawn="1"/>
        </p:nvSpPr>
        <p:spPr>
          <a:xfrm>
            <a:off x="-251696" y="2782414"/>
            <a:ext cx="9738859" cy="558805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3"/>
          <p:cNvSpPr>
            <a:spLocks noGrp="1"/>
          </p:cNvSpPr>
          <p:nvPr>
            <p:ph sz="half" idx="2"/>
          </p:nvPr>
        </p:nvSpPr>
        <p:spPr>
          <a:xfrm>
            <a:off x="504241" y="4204328"/>
            <a:ext cx="8182559" cy="1696633"/>
          </a:xfrm>
        </p:spPr>
        <p:txBody>
          <a:bodyPr/>
          <a:lstStyle>
            <a:lvl1pPr>
              <a:defRPr sz="2400">
                <a:solidFill>
                  <a:srgbClr val="454545"/>
                </a:solidFill>
                <a:latin typeface="Century Gothic"/>
                <a:cs typeface="Century Gothic"/>
              </a:defRPr>
            </a:lvl1pPr>
            <a:lvl2pPr>
              <a:defRPr sz="2000">
                <a:solidFill>
                  <a:srgbClr val="454545"/>
                </a:solidFill>
                <a:latin typeface="Century Gothic"/>
                <a:cs typeface="Century Gothic"/>
              </a:defRPr>
            </a:lvl2pPr>
            <a:lvl3pPr>
              <a:defRPr sz="1800">
                <a:solidFill>
                  <a:srgbClr val="454545"/>
                </a:solidFill>
                <a:latin typeface="Century Gothic"/>
                <a:cs typeface="Century Gothic"/>
              </a:defRPr>
            </a:lvl3pPr>
            <a:lvl4pPr>
              <a:defRPr sz="1600">
                <a:solidFill>
                  <a:srgbClr val="454545"/>
                </a:solidFill>
                <a:latin typeface="Century Gothic"/>
                <a:cs typeface="Century Gothic"/>
              </a:defRPr>
            </a:lvl4pPr>
            <a:lvl5pPr>
              <a:defRPr sz="1600">
                <a:solidFill>
                  <a:srgbClr val="454545"/>
                </a:solidFill>
                <a:latin typeface="Century Gothic"/>
                <a:cs typeface="Century Gothic"/>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4"/>
          <p:cNvSpPr>
            <a:spLocks noGrp="1"/>
          </p:cNvSpPr>
          <p:nvPr>
            <p:ph type="body" sz="quarter" idx="3" hasCustomPrompt="1"/>
          </p:nvPr>
        </p:nvSpPr>
        <p:spPr>
          <a:xfrm>
            <a:off x="3002578" y="3344926"/>
            <a:ext cx="3717925" cy="639762"/>
          </a:xfrm>
        </p:spPr>
        <p:txBody>
          <a:bodyPr anchor="b"/>
          <a:lstStyle>
            <a:lvl1pPr marL="0" indent="0">
              <a:buNone/>
              <a:defRPr sz="2400" b="0">
                <a:solidFill>
                  <a:srgbClr val="4AC4D7"/>
                </a:solidFill>
                <a:latin typeface="Century Gothic"/>
                <a:cs typeface="Century Gothic"/>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TEXT</a:t>
            </a:r>
          </a:p>
        </p:txBody>
      </p:sp>
      <p:sp>
        <p:nvSpPr>
          <p:cNvPr id="11" name="Oval 10"/>
          <p:cNvSpPr/>
          <p:nvPr userDrawn="1"/>
        </p:nvSpPr>
        <p:spPr>
          <a:xfrm>
            <a:off x="504241" y="1792288"/>
            <a:ext cx="2203710" cy="2203710"/>
          </a:xfrm>
          <a:prstGeom prst="ellipse">
            <a:avLst/>
          </a:prstGeom>
          <a:solidFill>
            <a:srgbClr val="F0A61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Rectangle 12"/>
          <p:cNvSpPr/>
          <p:nvPr userDrawn="1"/>
        </p:nvSpPr>
        <p:spPr>
          <a:xfrm>
            <a:off x="-251696" y="6110184"/>
            <a:ext cx="11200470" cy="860307"/>
          </a:xfrm>
          <a:prstGeom prst="rect">
            <a:avLst/>
          </a:prstGeom>
          <a:solidFill>
            <a:schemeClr val="dk1">
              <a:alpha val="3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67157" y="6280177"/>
            <a:ext cx="4955268" cy="423191"/>
          </a:xfrm>
          <a:prstGeom prst="rect">
            <a:avLst/>
          </a:prstGeom>
        </p:spPr>
      </p:pic>
      <p:sp>
        <p:nvSpPr>
          <p:cNvPr id="16" name="Title 1"/>
          <p:cNvSpPr>
            <a:spLocks noGrp="1"/>
          </p:cNvSpPr>
          <p:nvPr>
            <p:ph type="title" hasCustomPrompt="1"/>
          </p:nvPr>
        </p:nvSpPr>
        <p:spPr>
          <a:xfrm>
            <a:off x="497527" y="2258731"/>
            <a:ext cx="2210424" cy="1450533"/>
          </a:xfrm>
        </p:spPr>
        <p:txBody>
          <a:bodyPr>
            <a:noAutofit/>
          </a:bodyPr>
          <a:lstStyle>
            <a:lvl1pPr algn="ctr">
              <a:defRPr sz="3000" baseline="0">
                <a:solidFill>
                  <a:srgbClr val="FFFFFF"/>
                </a:solidFill>
                <a:latin typeface="Century Gothic"/>
                <a:cs typeface="Century Gothic"/>
              </a:defRPr>
            </a:lvl1pPr>
          </a:lstStyle>
          <a:p>
            <a:r>
              <a:rPr lang="en-GB" dirty="0" smtClean="0"/>
              <a:t>SECTION</a:t>
            </a:r>
            <a:br>
              <a:rPr lang="en-GB" dirty="0" smtClean="0"/>
            </a:br>
            <a:r>
              <a:rPr lang="en-GB" dirty="0" smtClean="0"/>
              <a:t> TITLE</a:t>
            </a:r>
            <a:endParaRPr lang="en-US" dirty="0"/>
          </a:p>
        </p:txBody>
      </p:sp>
      <p:sp>
        <p:nvSpPr>
          <p:cNvPr id="12" name="Rectangle 11"/>
          <p:cNvSpPr/>
          <p:nvPr userDrawn="1"/>
        </p:nvSpPr>
        <p:spPr>
          <a:xfrm>
            <a:off x="-124696" y="-6151418"/>
            <a:ext cx="9738859" cy="615089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1113183" y="-1074604"/>
            <a:ext cx="1087258" cy="8648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9181375" y="4731026"/>
            <a:ext cx="2619111" cy="28425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960783" y="6885710"/>
            <a:ext cx="11046892" cy="3418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9194207" y="-730290"/>
            <a:ext cx="469823" cy="615089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134983"/>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olunteer Title Slide">
    <p:spTree>
      <p:nvGrpSpPr>
        <p:cNvPr id="1" name=""/>
        <p:cNvGrpSpPr/>
        <p:nvPr/>
      </p:nvGrpSpPr>
      <p:grpSpPr>
        <a:xfrm>
          <a:off x="0" y="0"/>
          <a:ext cx="0" cy="0"/>
          <a:chOff x="0" y="0"/>
          <a:chExt cx="0" cy="0"/>
        </a:xfrm>
      </p:grpSpPr>
      <p:pic>
        <p:nvPicPr>
          <p:cNvPr id="8" name="Picture 7" descr="07420028.ti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696" y="437170"/>
            <a:ext cx="9833364" cy="6521610"/>
          </a:xfrm>
          <a:prstGeom prst="rect">
            <a:avLst/>
          </a:prstGeom>
        </p:spPr>
      </p:pic>
      <p:sp>
        <p:nvSpPr>
          <p:cNvPr id="9" name="Rectangle 8"/>
          <p:cNvSpPr/>
          <p:nvPr userDrawn="1"/>
        </p:nvSpPr>
        <p:spPr>
          <a:xfrm>
            <a:off x="-251696" y="6110184"/>
            <a:ext cx="11200470" cy="860307"/>
          </a:xfrm>
          <a:prstGeom prst="rect">
            <a:avLst/>
          </a:prstGeom>
          <a:solidFill>
            <a:schemeClr val="dk1">
              <a:alpha val="3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 name="Rectangle 10"/>
          <p:cNvSpPr/>
          <p:nvPr userDrawn="1"/>
        </p:nvSpPr>
        <p:spPr>
          <a:xfrm>
            <a:off x="-251696" y="-18308"/>
            <a:ext cx="9953051" cy="634969"/>
          </a:xfrm>
          <a:prstGeom prst="rect">
            <a:avLst/>
          </a:prstGeom>
          <a:solidFill>
            <a:srgbClr val="A0C03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4AC4D7"/>
              </a:solidFill>
            </a:endParaRPr>
          </a:p>
        </p:txBody>
      </p:sp>
      <p:sp>
        <p:nvSpPr>
          <p:cNvPr id="12" name="Title 1"/>
          <p:cNvSpPr>
            <a:spLocks noGrp="1"/>
          </p:cNvSpPr>
          <p:nvPr>
            <p:ph type="title" hasCustomPrompt="1"/>
          </p:nvPr>
        </p:nvSpPr>
        <p:spPr>
          <a:xfrm>
            <a:off x="551782" y="-112683"/>
            <a:ext cx="8229600" cy="749500"/>
          </a:xfrm>
        </p:spPr>
        <p:txBody>
          <a:bodyPr>
            <a:normAutofit/>
          </a:bodyPr>
          <a:lstStyle>
            <a:lvl1pPr>
              <a:defRPr sz="3700">
                <a:solidFill>
                  <a:srgbClr val="FFFFFF"/>
                </a:solidFill>
                <a:latin typeface="Century Gothic"/>
                <a:cs typeface="Century Gothic"/>
              </a:defRPr>
            </a:lvl1pPr>
          </a:lstStyle>
          <a:p>
            <a:r>
              <a:rPr lang="en-GB" dirty="0" smtClean="0"/>
              <a:t>PRESENTATION TITLE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7157" y="6280177"/>
            <a:ext cx="4955268" cy="423191"/>
          </a:xfrm>
          <a:prstGeom prst="rect">
            <a:avLst/>
          </a:prstGeom>
        </p:spPr>
      </p:pic>
      <p:sp>
        <p:nvSpPr>
          <p:cNvPr id="10" name="Rectangle 9"/>
          <p:cNvSpPr/>
          <p:nvPr userDrawn="1"/>
        </p:nvSpPr>
        <p:spPr>
          <a:xfrm>
            <a:off x="9214112" y="-759611"/>
            <a:ext cx="2137060" cy="848471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901513" y="-483335"/>
            <a:ext cx="1844577" cy="82084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37857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al - Top Color Bar">
    <p:spTree>
      <p:nvGrpSpPr>
        <p:cNvPr id="1" name=""/>
        <p:cNvGrpSpPr/>
        <p:nvPr/>
      </p:nvGrpSpPr>
      <p:grpSpPr>
        <a:xfrm>
          <a:off x="0" y="0"/>
          <a:ext cx="0" cy="0"/>
          <a:chOff x="0" y="0"/>
          <a:chExt cx="0" cy="0"/>
        </a:xfrm>
      </p:grpSpPr>
      <p:sp>
        <p:nvSpPr>
          <p:cNvPr id="14" name="Rectangle 13"/>
          <p:cNvSpPr/>
          <p:nvPr userDrawn="1"/>
        </p:nvSpPr>
        <p:spPr>
          <a:xfrm>
            <a:off x="-251696" y="6110184"/>
            <a:ext cx="11200470" cy="860307"/>
          </a:xfrm>
          <a:prstGeom prst="rect">
            <a:avLst/>
          </a:prstGeom>
          <a:solidFill>
            <a:schemeClr val="dk1">
              <a:alpha val="3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angle 8"/>
          <p:cNvSpPr/>
          <p:nvPr userDrawn="1"/>
        </p:nvSpPr>
        <p:spPr>
          <a:xfrm>
            <a:off x="-251696" y="-18308"/>
            <a:ext cx="9953051" cy="634969"/>
          </a:xfrm>
          <a:prstGeom prst="rect">
            <a:avLst/>
          </a:prstGeom>
          <a:solidFill>
            <a:srgbClr val="4AC4D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4AC4D7"/>
              </a:solidFill>
            </a:endParaRPr>
          </a:p>
        </p:txBody>
      </p:sp>
      <p:sp>
        <p:nvSpPr>
          <p:cNvPr id="10" name="Oval 9"/>
          <p:cNvSpPr/>
          <p:nvPr userDrawn="1"/>
        </p:nvSpPr>
        <p:spPr>
          <a:xfrm>
            <a:off x="803559" y="-766193"/>
            <a:ext cx="1658057" cy="1658057"/>
          </a:xfrm>
          <a:prstGeom prst="ellipse">
            <a:avLst/>
          </a:prstGeom>
          <a:solidFill>
            <a:srgbClr val="4AC4D7"/>
          </a:solidFill>
          <a:ln>
            <a:noFill/>
          </a:ln>
          <a:effectLst>
            <a:outerShdw blurRad="40000" dist="63500" dir="48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825787" y="170851"/>
            <a:ext cx="1635829" cy="463612"/>
          </a:xfrm>
        </p:spPr>
        <p:txBody>
          <a:bodyPr>
            <a:noAutofit/>
          </a:bodyPr>
          <a:lstStyle>
            <a:lvl1pPr algn="ctr">
              <a:defRPr sz="2500" baseline="0">
                <a:solidFill>
                  <a:srgbClr val="FFFFFF"/>
                </a:solidFill>
                <a:latin typeface="Century Gothic"/>
                <a:cs typeface="Century Gothic"/>
              </a:defRPr>
            </a:lvl1pPr>
          </a:lstStyle>
          <a:p>
            <a:r>
              <a:rPr lang="en-GB" dirty="0" smtClean="0"/>
              <a:t>SECTION</a:t>
            </a:r>
            <a:br>
              <a:rPr lang="en-GB" dirty="0" smtClean="0"/>
            </a:br>
            <a:r>
              <a:rPr lang="en-GB" dirty="0" smtClean="0"/>
              <a:t> TITLE</a:t>
            </a:r>
            <a:endParaRPr lang="en-US" dirty="0"/>
          </a:p>
        </p:txBody>
      </p:sp>
      <p:sp>
        <p:nvSpPr>
          <p:cNvPr id="12" name="Content Placeholder 2"/>
          <p:cNvSpPr>
            <a:spLocks noGrp="1"/>
          </p:cNvSpPr>
          <p:nvPr>
            <p:ph idx="1"/>
          </p:nvPr>
        </p:nvSpPr>
        <p:spPr>
          <a:xfrm>
            <a:off x="825788" y="1229408"/>
            <a:ext cx="4551844" cy="4701471"/>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500">
                <a:solidFill>
                  <a:srgbClr val="454545"/>
                </a:solidFill>
                <a:latin typeface="Century Gothic"/>
                <a:cs typeface="Century Gothic"/>
              </a:defRPr>
            </a:lvl1pPr>
            <a:lvl2pPr>
              <a:defRPr sz="2300">
                <a:solidFill>
                  <a:schemeClr val="bg1"/>
                </a:solidFill>
                <a:latin typeface="Century Gothic"/>
                <a:cs typeface="Century Gothic"/>
              </a:defRPr>
            </a:lvl2pPr>
            <a:lvl3pPr>
              <a:defRPr>
                <a:solidFill>
                  <a:schemeClr val="bg1"/>
                </a:solidFill>
                <a:latin typeface="Century Gothic"/>
                <a:cs typeface="Century Gothic"/>
              </a:defRPr>
            </a:lvl3pPr>
            <a:lvl4pPr>
              <a:defRPr>
                <a:solidFill>
                  <a:schemeClr val="bg1"/>
                </a:solidFill>
                <a:latin typeface="Century Gothic"/>
                <a:cs typeface="Century Gothic"/>
              </a:defRPr>
            </a:lvl4pPr>
            <a:lvl5pPr>
              <a:defRPr>
                <a:solidFill>
                  <a:schemeClr val="bg1"/>
                </a:solidFill>
                <a:latin typeface="Century Gothic"/>
                <a:cs typeface="Century Gothic"/>
              </a:defRPr>
            </a:lvl5pPr>
          </a:lstStyle>
          <a:p>
            <a:pPr lvl="0"/>
            <a:r>
              <a:rPr lang="en-US" smtClean="0"/>
              <a:t>Click to edit Master text styles</a:t>
            </a:r>
          </a:p>
          <a:p>
            <a:pPr lvl="1"/>
            <a:r>
              <a:rPr lang="en-US" smtClean="0"/>
              <a:t>Second level</a:t>
            </a:r>
          </a:p>
        </p:txBody>
      </p:sp>
      <p:sp>
        <p:nvSpPr>
          <p:cNvPr id="13" name="Picture Placeholder 2"/>
          <p:cNvSpPr>
            <a:spLocks noGrp="1"/>
          </p:cNvSpPr>
          <p:nvPr>
            <p:ph type="pic" idx="10" hasCustomPrompt="1"/>
          </p:nvPr>
        </p:nvSpPr>
        <p:spPr>
          <a:xfrm>
            <a:off x="5462374" y="1229408"/>
            <a:ext cx="3224426" cy="4701470"/>
          </a:xfrm>
        </p:spPr>
        <p:txBody>
          <a:bodyPr/>
          <a:lstStyle>
            <a:lvl1pPr marL="0" indent="0">
              <a:buNone/>
              <a:defRPr sz="3200">
                <a:solidFill>
                  <a:srgbClr val="FFFFFF"/>
                </a:solidFill>
                <a:latin typeface="Century Gothic"/>
                <a:cs typeface="Century Gothic"/>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PICTURE</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7157" y="6280177"/>
            <a:ext cx="4955268" cy="423191"/>
          </a:xfrm>
          <a:prstGeom prst="rect">
            <a:avLst/>
          </a:prstGeom>
        </p:spPr>
      </p:pic>
      <p:sp>
        <p:nvSpPr>
          <p:cNvPr id="16" name="Rectangle 15"/>
          <p:cNvSpPr/>
          <p:nvPr userDrawn="1"/>
        </p:nvSpPr>
        <p:spPr>
          <a:xfrm>
            <a:off x="-1510748" y="-1074604"/>
            <a:ext cx="1484823" cy="8648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9174271" y="-2882348"/>
            <a:ext cx="2619111" cy="104559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372949" y="-1122463"/>
            <a:ext cx="10073540" cy="1091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960783" y="6885710"/>
            <a:ext cx="11046892" cy="3418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85284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lunteer - Top Color Bar">
    <p:spTree>
      <p:nvGrpSpPr>
        <p:cNvPr id="1" name=""/>
        <p:cNvGrpSpPr/>
        <p:nvPr/>
      </p:nvGrpSpPr>
      <p:grpSpPr>
        <a:xfrm>
          <a:off x="0" y="0"/>
          <a:ext cx="0" cy="0"/>
          <a:chOff x="0" y="0"/>
          <a:chExt cx="0" cy="0"/>
        </a:xfrm>
      </p:grpSpPr>
      <p:sp>
        <p:nvSpPr>
          <p:cNvPr id="6" name="Rectangle 5"/>
          <p:cNvSpPr/>
          <p:nvPr userDrawn="1"/>
        </p:nvSpPr>
        <p:spPr>
          <a:xfrm>
            <a:off x="-251696" y="6110184"/>
            <a:ext cx="11200470" cy="860307"/>
          </a:xfrm>
          <a:prstGeom prst="rect">
            <a:avLst/>
          </a:prstGeom>
          <a:solidFill>
            <a:schemeClr val="dk1">
              <a:alpha val="3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Rectangle 6"/>
          <p:cNvSpPr/>
          <p:nvPr userDrawn="1"/>
        </p:nvSpPr>
        <p:spPr>
          <a:xfrm>
            <a:off x="-251696" y="-18308"/>
            <a:ext cx="9953051" cy="634969"/>
          </a:xfrm>
          <a:prstGeom prst="rect">
            <a:avLst/>
          </a:prstGeom>
          <a:solidFill>
            <a:srgbClr val="A0C03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4AC4D7"/>
              </a:solidFill>
            </a:endParaRPr>
          </a:p>
        </p:txBody>
      </p:sp>
      <p:sp>
        <p:nvSpPr>
          <p:cNvPr id="8" name="Oval 7"/>
          <p:cNvSpPr/>
          <p:nvPr userDrawn="1"/>
        </p:nvSpPr>
        <p:spPr>
          <a:xfrm>
            <a:off x="803559" y="-766193"/>
            <a:ext cx="1658057" cy="1658057"/>
          </a:xfrm>
          <a:prstGeom prst="ellipse">
            <a:avLst/>
          </a:prstGeom>
          <a:solidFill>
            <a:srgbClr val="A0C03B"/>
          </a:solidFill>
          <a:ln>
            <a:noFill/>
          </a:ln>
          <a:effectLst>
            <a:outerShdw blurRad="40000" dist="63500" dir="48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a:spLocks noGrp="1"/>
          </p:cNvSpPr>
          <p:nvPr>
            <p:ph type="title" hasCustomPrompt="1"/>
          </p:nvPr>
        </p:nvSpPr>
        <p:spPr>
          <a:xfrm>
            <a:off x="825787" y="170851"/>
            <a:ext cx="1635829" cy="463612"/>
          </a:xfrm>
        </p:spPr>
        <p:txBody>
          <a:bodyPr>
            <a:noAutofit/>
          </a:bodyPr>
          <a:lstStyle>
            <a:lvl1pPr algn="ctr">
              <a:defRPr sz="2500" baseline="0">
                <a:solidFill>
                  <a:srgbClr val="FFFFFF"/>
                </a:solidFill>
                <a:latin typeface="Century Gothic"/>
                <a:cs typeface="Century Gothic"/>
              </a:defRPr>
            </a:lvl1pPr>
          </a:lstStyle>
          <a:p>
            <a:r>
              <a:rPr lang="en-GB" dirty="0" smtClean="0"/>
              <a:t>SECTION</a:t>
            </a:r>
            <a:br>
              <a:rPr lang="en-GB" dirty="0" smtClean="0"/>
            </a:br>
            <a:r>
              <a:rPr lang="en-GB" dirty="0" smtClean="0"/>
              <a:t> TITLE</a:t>
            </a:r>
            <a:endParaRPr lang="en-US" dirty="0"/>
          </a:p>
        </p:txBody>
      </p:sp>
      <p:sp>
        <p:nvSpPr>
          <p:cNvPr id="10" name="Content Placeholder 2"/>
          <p:cNvSpPr>
            <a:spLocks noGrp="1"/>
          </p:cNvSpPr>
          <p:nvPr>
            <p:ph idx="1"/>
          </p:nvPr>
        </p:nvSpPr>
        <p:spPr>
          <a:xfrm>
            <a:off x="825788" y="1229408"/>
            <a:ext cx="4551844" cy="4701471"/>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500">
                <a:solidFill>
                  <a:srgbClr val="454545"/>
                </a:solidFill>
                <a:latin typeface="Century Gothic"/>
                <a:cs typeface="Century Gothic"/>
              </a:defRPr>
            </a:lvl1pPr>
            <a:lvl2pPr>
              <a:defRPr sz="2300">
                <a:solidFill>
                  <a:schemeClr val="bg1"/>
                </a:solidFill>
                <a:latin typeface="Century Gothic"/>
                <a:cs typeface="Century Gothic"/>
              </a:defRPr>
            </a:lvl2pPr>
            <a:lvl3pPr>
              <a:defRPr>
                <a:solidFill>
                  <a:schemeClr val="bg1"/>
                </a:solidFill>
                <a:latin typeface="Century Gothic"/>
                <a:cs typeface="Century Gothic"/>
              </a:defRPr>
            </a:lvl3pPr>
            <a:lvl4pPr>
              <a:defRPr>
                <a:solidFill>
                  <a:schemeClr val="bg1"/>
                </a:solidFill>
                <a:latin typeface="Century Gothic"/>
                <a:cs typeface="Century Gothic"/>
              </a:defRPr>
            </a:lvl4pPr>
            <a:lvl5pPr>
              <a:defRPr>
                <a:solidFill>
                  <a:schemeClr val="bg1"/>
                </a:solidFill>
                <a:latin typeface="Century Gothic"/>
                <a:cs typeface="Century Gothic"/>
              </a:defRPr>
            </a:lvl5pPr>
          </a:lstStyle>
          <a:p>
            <a:pPr lvl="0"/>
            <a:r>
              <a:rPr lang="en-US" smtClean="0"/>
              <a:t>Click to edit Master text styles</a:t>
            </a:r>
          </a:p>
          <a:p>
            <a:pPr lvl="1"/>
            <a:r>
              <a:rPr lang="en-US" smtClean="0"/>
              <a:t>Second level</a:t>
            </a:r>
          </a:p>
        </p:txBody>
      </p:sp>
      <p:sp>
        <p:nvSpPr>
          <p:cNvPr id="11" name="Picture Placeholder 2"/>
          <p:cNvSpPr>
            <a:spLocks noGrp="1"/>
          </p:cNvSpPr>
          <p:nvPr>
            <p:ph type="pic" idx="10" hasCustomPrompt="1"/>
          </p:nvPr>
        </p:nvSpPr>
        <p:spPr>
          <a:xfrm>
            <a:off x="5462374" y="1229408"/>
            <a:ext cx="3224426" cy="4701470"/>
          </a:xfrm>
        </p:spPr>
        <p:txBody>
          <a:bodyPr/>
          <a:lstStyle>
            <a:lvl1pPr marL="0" indent="0">
              <a:buNone/>
              <a:defRPr sz="3200">
                <a:solidFill>
                  <a:srgbClr val="FFFFFF"/>
                </a:solidFill>
                <a:latin typeface="Century Gothic"/>
                <a:cs typeface="Century Gothic"/>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PICTURE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7157" y="6280177"/>
            <a:ext cx="4955268" cy="423191"/>
          </a:xfrm>
          <a:prstGeom prst="rect">
            <a:avLst/>
          </a:prstGeom>
        </p:spPr>
      </p:pic>
      <p:sp>
        <p:nvSpPr>
          <p:cNvPr id="13" name="Rectangle 12"/>
          <p:cNvSpPr/>
          <p:nvPr userDrawn="1"/>
        </p:nvSpPr>
        <p:spPr>
          <a:xfrm>
            <a:off x="-1510748" y="-1074604"/>
            <a:ext cx="1484823" cy="8648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372949" y="-1122463"/>
            <a:ext cx="10073540" cy="1091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9185135" y="-1434822"/>
            <a:ext cx="1978161" cy="8648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960783" y="6885710"/>
            <a:ext cx="11046892" cy="3418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8132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 Side Circle">
    <p:spTree>
      <p:nvGrpSpPr>
        <p:cNvPr id="1" name=""/>
        <p:cNvGrpSpPr/>
        <p:nvPr/>
      </p:nvGrpSpPr>
      <p:grpSpPr>
        <a:xfrm>
          <a:off x="0" y="0"/>
          <a:ext cx="0" cy="0"/>
          <a:chOff x="0" y="0"/>
          <a:chExt cx="0" cy="0"/>
        </a:xfrm>
      </p:grpSpPr>
      <p:sp>
        <p:nvSpPr>
          <p:cNvPr id="7" name="Content Placeholder 3"/>
          <p:cNvSpPr>
            <a:spLocks noGrp="1"/>
          </p:cNvSpPr>
          <p:nvPr>
            <p:ph sz="half" idx="2"/>
          </p:nvPr>
        </p:nvSpPr>
        <p:spPr>
          <a:xfrm>
            <a:off x="3124200" y="1303029"/>
            <a:ext cx="5562599" cy="1668990"/>
          </a:xfrm>
        </p:spPr>
        <p:txBody>
          <a:bodyPr/>
          <a:lstStyle>
            <a:lvl1pPr>
              <a:defRPr sz="2400" baseline="0">
                <a:solidFill>
                  <a:srgbClr val="454545"/>
                </a:solidFill>
                <a:latin typeface="Century Gothic"/>
                <a:cs typeface="Century Gothic"/>
              </a:defRPr>
            </a:lvl1pPr>
            <a:lvl2pPr>
              <a:defRPr sz="2400">
                <a:solidFill>
                  <a:srgbClr val="454545"/>
                </a:solidFill>
                <a:latin typeface="Century Gothic"/>
                <a:cs typeface="Century Gothic"/>
              </a:defRPr>
            </a:lvl2pPr>
            <a:lvl3pPr>
              <a:defRPr sz="2000">
                <a:solidFill>
                  <a:srgbClr val="454545"/>
                </a:solidFill>
                <a:latin typeface="Century Gothic"/>
                <a:cs typeface="Century Gothic"/>
              </a:defRPr>
            </a:lvl3pPr>
            <a:lvl4pPr>
              <a:defRPr sz="1800">
                <a:solidFill>
                  <a:srgbClr val="454545"/>
                </a:solidFill>
                <a:latin typeface="Century Gothic"/>
                <a:cs typeface="Century Gothic"/>
              </a:defRPr>
            </a:lvl4pPr>
            <a:lvl5pPr>
              <a:defRPr sz="1800">
                <a:solidFill>
                  <a:srgbClr val="454545"/>
                </a:solidFill>
                <a:latin typeface="Century Gothic"/>
                <a:cs typeface="Century Gothic"/>
              </a:defRPr>
            </a:lvl5pPr>
            <a:lvl6pPr>
              <a:defRPr sz="1800"/>
            </a:lvl6pPr>
            <a:lvl7pPr>
              <a:defRPr sz="1800"/>
            </a:lvl7pPr>
            <a:lvl8pPr>
              <a:defRPr sz="1800"/>
            </a:lvl8pPr>
            <a:lvl9pPr>
              <a:defRPr sz="1800"/>
            </a:lvl9pPr>
          </a:lstStyle>
          <a:p>
            <a:pPr lvl="0"/>
            <a:r>
              <a:rPr lang="en-US" smtClean="0"/>
              <a:t>Click to edit Master text styles</a:t>
            </a:r>
          </a:p>
        </p:txBody>
      </p:sp>
      <p:sp>
        <p:nvSpPr>
          <p:cNvPr id="8" name="TextBox 7"/>
          <p:cNvSpPr txBox="1"/>
          <p:nvPr userDrawn="1"/>
        </p:nvSpPr>
        <p:spPr>
          <a:xfrm>
            <a:off x="1603375" y="841375"/>
            <a:ext cx="184666" cy="369332"/>
          </a:xfrm>
          <a:prstGeom prst="rect">
            <a:avLst/>
          </a:prstGeom>
          <a:noFill/>
        </p:spPr>
        <p:txBody>
          <a:bodyPr wrap="none" rtlCol="0">
            <a:spAutoFit/>
          </a:bodyPr>
          <a:lstStyle/>
          <a:p>
            <a:endParaRPr lang="en-US" dirty="0"/>
          </a:p>
        </p:txBody>
      </p:sp>
      <p:sp>
        <p:nvSpPr>
          <p:cNvPr id="9" name="Oval 8"/>
          <p:cNvSpPr/>
          <p:nvPr userDrawn="1"/>
        </p:nvSpPr>
        <p:spPr>
          <a:xfrm>
            <a:off x="192162" y="2016741"/>
            <a:ext cx="2562142" cy="2562142"/>
          </a:xfrm>
          <a:prstGeom prst="ellipse">
            <a:avLst/>
          </a:prstGeom>
          <a:solidFill>
            <a:srgbClr val="4AC4D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192163" y="2637869"/>
            <a:ext cx="2562142" cy="1450533"/>
          </a:xfrm>
        </p:spPr>
        <p:txBody>
          <a:bodyPr>
            <a:noAutofit/>
          </a:bodyPr>
          <a:lstStyle>
            <a:lvl1pPr algn="ctr">
              <a:defRPr sz="3500" baseline="0">
                <a:solidFill>
                  <a:srgbClr val="FFFFFF"/>
                </a:solidFill>
                <a:latin typeface="Century Gothic"/>
                <a:cs typeface="Century Gothic"/>
              </a:defRPr>
            </a:lvl1pPr>
          </a:lstStyle>
          <a:p>
            <a:r>
              <a:rPr lang="en-GB" dirty="0" smtClean="0"/>
              <a:t>SECTION</a:t>
            </a:r>
            <a:br>
              <a:rPr lang="en-GB" dirty="0" smtClean="0"/>
            </a:br>
            <a:r>
              <a:rPr lang="en-GB" dirty="0" smtClean="0"/>
              <a:t> TITLE</a:t>
            </a:r>
            <a:endParaRPr lang="en-US" dirty="0"/>
          </a:p>
        </p:txBody>
      </p:sp>
      <p:sp>
        <p:nvSpPr>
          <p:cNvPr id="11" name="Rectangle 10"/>
          <p:cNvSpPr/>
          <p:nvPr userDrawn="1"/>
        </p:nvSpPr>
        <p:spPr>
          <a:xfrm>
            <a:off x="-251696" y="6110184"/>
            <a:ext cx="11200470" cy="860307"/>
          </a:xfrm>
          <a:prstGeom prst="rect">
            <a:avLst/>
          </a:prstGeom>
          <a:solidFill>
            <a:schemeClr val="dk1">
              <a:alpha val="3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Rectangle 12"/>
          <p:cNvSpPr/>
          <p:nvPr userDrawn="1"/>
        </p:nvSpPr>
        <p:spPr>
          <a:xfrm>
            <a:off x="-1294529" y="-374866"/>
            <a:ext cx="11200470" cy="860307"/>
          </a:xfrm>
          <a:prstGeom prst="rect">
            <a:avLst/>
          </a:prstGeom>
          <a:solidFill>
            <a:schemeClr val="dk1">
              <a:alpha val="3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Text Placeholder 4"/>
          <p:cNvSpPr>
            <a:spLocks noGrp="1"/>
          </p:cNvSpPr>
          <p:nvPr>
            <p:ph type="body" sz="quarter" idx="3" hasCustomPrompt="1"/>
          </p:nvPr>
        </p:nvSpPr>
        <p:spPr>
          <a:xfrm>
            <a:off x="3124200" y="663267"/>
            <a:ext cx="5562599" cy="446342"/>
          </a:xfrm>
        </p:spPr>
        <p:txBody>
          <a:bodyPr anchor="b">
            <a:normAutofit/>
          </a:bodyPr>
          <a:lstStyle>
            <a:lvl1pPr marL="0" indent="0">
              <a:buNone/>
              <a:defRPr sz="3000" b="0">
                <a:solidFill>
                  <a:srgbClr val="4AC4D7"/>
                </a:solidFill>
                <a:latin typeface="Century Gothic"/>
                <a:cs typeface="Century Gothic"/>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TITLE (ALL CAPS)</a:t>
            </a:r>
          </a:p>
        </p:txBody>
      </p:sp>
      <p:sp>
        <p:nvSpPr>
          <p:cNvPr id="15" name="Content Placeholder 3"/>
          <p:cNvSpPr>
            <a:spLocks noGrp="1"/>
          </p:cNvSpPr>
          <p:nvPr>
            <p:ph sz="half" idx="10"/>
          </p:nvPr>
        </p:nvSpPr>
        <p:spPr>
          <a:xfrm>
            <a:off x="3124200" y="4002898"/>
            <a:ext cx="5562599" cy="1668990"/>
          </a:xfrm>
        </p:spPr>
        <p:txBody>
          <a:bodyPr/>
          <a:lstStyle>
            <a:lvl1pPr>
              <a:defRPr sz="2400" baseline="0">
                <a:solidFill>
                  <a:srgbClr val="454545"/>
                </a:solidFill>
                <a:latin typeface="Century Gothic"/>
                <a:cs typeface="Century Gothic"/>
              </a:defRPr>
            </a:lvl1pPr>
            <a:lvl2pPr>
              <a:defRPr sz="2400">
                <a:solidFill>
                  <a:srgbClr val="454545"/>
                </a:solidFill>
                <a:latin typeface="Century Gothic"/>
                <a:cs typeface="Century Gothic"/>
              </a:defRPr>
            </a:lvl2pPr>
            <a:lvl3pPr>
              <a:defRPr sz="2000">
                <a:solidFill>
                  <a:srgbClr val="454545"/>
                </a:solidFill>
                <a:latin typeface="Century Gothic"/>
                <a:cs typeface="Century Gothic"/>
              </a:defRPr>
            </a:lvl3pPr>
            <a:lvl4pPr>
              <a:defRPr sz="1800">
                <a:solidFill>
                  <a:srgbClr val="454545"/>
                </a:solidFill>
                <a:latin typeface="Century Gothic"/>
                <a:cs typeface="Century Gothic"/>
              </a:defRPr>
            </a:lvl4pPr>
            <a:lvl5pPr>
              <a:defRPr sz="1800">
                <a:solidFill>
                  <a:srgbClr val="454545"/>
                </a:solidFill>
                <a:latin typeface="Century Gothic"/>
                <a:cs typeface="Century Gothic"/>
              </a:defRPr>
            </a:lvl5pPr>
            <a:lvl6pPr>
              <a:defRPr sz="1800"/>
            </a:lvl6pPr>
            <a:lvl7pPr>
              <a:defRPr sz="1800"/>
            </a:lvl7pPr>
            <a:lvl8pPr>
              <a:defRPr sz="1800"/>
            </a:lvl8pPr>
            <a:lvl9pPr>
              <a:defRPr sz="1800"/>
            </a:lvl9pPr>
          </a:lstStyle>
          <a:p>
            <a:pPr lvl="0"/>
            <a:r>
              <a:rPr lang="en-US" smtClean="0"/>
              <a:t>Click to edit Master text styles</a:t>
            </a:r>
          </a:p>
        </p:txBody>
      </p:sp>
      <p:sp>
        <p:nvSpPr>
          <p:cNvPr id="16" name="Text Placeholder 4"/>
          <p:cNvSpPr>
            <a:spLocks noGrp="1"/>
          </p:cNvSpPr>
          <p:nvPr>
            <p:ph type="body" sz="quarter" idx="11" hasCustomPrompt="1"/>
          </p:nvPr>
        </p:nvSpPr>
        <p:spPr>
          <a:xfrm>
            <a:off x="3124200" y="3363136"/>
            <a:ext cx="5562599" cy="446342"/>
          </a:xfrm>
        </p:spPr>
        <p:txBody>
          <a:bodyPr anchor="b">
            <a:normAutofit/>
          </a:bodyPr>
          <a:lstStyle>
            <a:lvl1pPr marL="0" indent="0">
              <a:buNone/>
              <a:defRPr sz="3000" b="0">
                <a:solidFill>
                  <a:srgbClr val="4AC4D7"/>
                </a:solidFill>
                <a:latin typeface="Century Gothic"/>
                <a:cs typeface="Century Gothic"/>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TITLE (ALL CAPS)</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7157" y="6280177"/>
            <a:ext cx="4955268" cy="423191"/>
          </a:xfrm>
          <a:prstGeom prst="rect">
            <a:avLst/>
          </a:prstGeom>
        </p:spPr>
      </p:pic>
      <p:sp>
        <p:nvSpPr>
          <p:cNvPr id="12" name="Rectangle 11"/>
          <p:cNvSpPr/>
          <p:nvPr userDrawn="1"/>
        </p:nvSpPr>
        <p:spPr>
          <a:xfrm>
            <a:off x="-1510748" y="-1074604"/>
            <a:ext cx="1484823" cy="8648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9168826" y="-2882348"/>
            <a:ext cx="2619111" cy="104559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372949" y="-1122463"/>
            <a:ext cx="10073540" cy="1091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7467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olunteer - Side Circle">
    <p:spTree>
      <p:nvGrpSpPr>
        <p:cNvPr id="1" name=""/>
        <p:cNvGrpSpPr/>
        <p:nvPr/>
      </p:nvGrpSpPr>
      <p:grpSpPr>
        <a:xfrm>
          <a:off x="0" y="0"/>
          <a:ext cx="0" cy="0"/>
          <a:chOff x="0" y="0"/>
          <a:chExt cx="0" cy="0"/>
        </a:xfrm>
      </p:grpSpPr>
      <p:sp>
        <p:nvSpPr>
          <p:cNvPr id="9" name="Rectangle 8"/>
          <p:cNvSpPr/>
          <p:nvPr userDrawn="1"/>
        </p:nvSpPr>
        <p:spPr>
          <a:xfrm>
            <a:off x="-251696" y="6110184"/>
            <a:ext cx="11200470" cy="860307"/>
          </a:xfrm>
          <a:prstGeom prst="rect">
            <a:avLst/>
          </a:prstGeom>
          <a:solidFill>
            <a:schemeClr val="dk1">
              <a:alpha val="3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 name="Rectangle 10"/>
          <p:cNvSpPr/>
          <p:nvPr userDrawn="1"/>
        </p:nvSpPr>
        <p:spPr>
          <a:xfrm>
            <a:off x="-1294529" y="-374866"/>
            <a:ext cx="11200470" cy="860307"/>
          </a:xfrm>
          <a:prstGeom prst="rect">
            <a:avLst/>
          </a:prstGeom>
          <a:solidFill>
            <a:schemeClr val="dk1">
              <a:alpha val="3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7157" y="6280177"/>
            <a:ext cx="4955268" cy="423191"/>
          </a:xfrm>
          <a:prstGeom prst="rect">
            <a:avLst/>
          </a:prstGeom>
        </p:spPr>
      </p:pic>
      <p:sp>
        <p:nvSpPr>
          <p:cNvPr id="16" name="Oval 15"/>
          <p:cNvSpPr/>
          <p:nvPr userDrawn="1"/>
        </p:nvSpPr>
        <p:spPr>
          <a:xfrm>
            <a:off x="192162" y="2016741"/>
            <a:ext cx="2562142" cy="2562142"/>
          </a:xfrm>
          <a:prstGeom prst="ellipse">
            <a:avLst/>
          </a:prstGeom>
          <a:solidFill>
            <a:srgbClr val="A0C03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Content Placeholder 3"/>
          <p:cNvSpPr>
            <a:spLocks noGrp="1"/>
          </p:cNvSpPr>
          <p:nvPr>
            <p:ph sz="half" idx="2"/>
          </p:nvPr>
        </p:nvSpPr>
        <p:spPr>
          <a:xfrm>
            <a:off x="3124200" y="1303029"/>
            <a:ext cx="5562599" cy="1668990"/>
          </a:xfrm>
        </p:spPr>
        <p:txBody>
          <a:bodyPr/>
          <a:lstStyle>
            <a:lvl1pPr>
              <a:defRPr sz="2400" baseline="0">
                <a:solidFill>
                  <a:srgbClr val="454545"/>
                </a:solidFill>
                <a:latin typeface="Century Gothic"/>
                <a:cs typeface="Century Gothic"/>
              </a:defRPr>
            </a:lvl1pPr>
            <a:lvl2pPr>
              <a:defRPr sz="2400">
                <a:solidFill>
                  <a:srgbClr val="454545"/>
                </a:solidFill>
                <a:latin typeface="Century Gothic"/>
                <a:cs typeface="Century Gothic"/>
              </a:defRPr>
            </a:lvl2pPr>
            <a:lvl3pPr>
              <a:defRPr sz="2000">
                <a:solidFill>
                  <a:srgbClr val="454545"/>
                </a:solidFill>
                <a:latin typeface="Century Gothic"/>
                <a:cs typeface="Century Gothic"/>
              </a:defRPr>
            </a:lvl3pPr>
            <a:lvl4pPr>
              <a:defRPr sz="1800">
                <a:solidFill>
                  <a:srgbClr val="454545"/>
                </a:solidFill>
                <a:latin typeface="Century Gothic"/>
                <a:cs typeface="Century Gothic"/>
              </a:defRPr>
            </a:lvl4pPr>
            <a:lvl5pPr>
              <a:defRPr sz="1800">
                <a:solidFill>
                  <a:srgbClr val="454545"/>
                </a:solidFill>
                <a:latin typeface="Century Gothic"/>
                <a:cs typeface="Century Gothic"/>
              </a:defRPr>
            </a:lvl5pPr>
            <a:lvl6pPr>
              <a:defRPr sz="1800"/>
            </a:lvl6pPr>
            <a:lvl7pPr>
              <a:defRPr sz="1800"/>
            </a:lvl7pPr>
            <a:lvl8pPr>
              <a:defRPr sz="1800"/>
            </a:lvl8pPr>
            <a:lvl9pPr>
              <a:defRPr sz="1800"/>
            </a:lvl9pPr>
          </a:lstStyle>
          <a:p>
            <a:pPr lvl="0"/>
            <a:r>
              <a:rPr lang="en-US" smtClean="0"/>
              <a:t>Click to edit Master text styles</a:t>
            </a:r>
          </a:p>
        </p:txBody>
      </p:sp>
      <p:sp>
        <p:nvSpPr>
          <p:cNvPr id="18" name="Text Placeholder 4"/>
          <p:cNvSpPr>
            <a:spLocks noGrp="1"/>
          </p:cNvSpPr>
          <p:nvPr>
            <p:ph type="body" sz="quarter" idx="3" hasCustomPrompt="1"/>
          </p:nvPr>
        </p:nvSpPr>
        <p:spPr>
          <a:xfrm>
            <a:off x="3124200" y="663267"/>
            <a:ext cx="5562599" cy="446342"/>
          </a:xfrm>
        </p:spPr>
        <p:txBody>
          <a:bodyPr anchor="b">
            <a:normAutofit/>
          </a:bodyPr>
          <a:lstStyle>
            <a:lvl1pPr marL="0" indent="0">
              <a:buNone/>
              <a:defRPr sz="3000" b="0">
                <a:solidFill>
                  <a:srgbClr val="4AC4D7"/>
                </a:solidFill>
                <a:latin typeface="Century Gothic"/>
                <a:cs typeface="Century Gothic"/>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TITLE (ALL CAPS)</a:t>
            </a:r>
          </a:p>
        </p:txBody>
      </p:sp>
      <p:sp>
        <p:nvSpPr>
          <p:cNvPr id="19" name="Content Placeholder 3"/>
          <p:cNvSpPr>
            <a:spLocks noGrp="1"/>
          </p:cNvSpPr>
          <p:nvPr>
            <p:ph sz="half" idx="10"/>
          </p:nvPr>
        </p:nvSpPr>
        <p:spPr>
          <a:xfrm>
            <a:off x="3124200" y="4002898"/>
            <a:ext cx="5562599" cy="1668990"/>
          </a:xfrm>
        </p:spPr>
        <p:txBody>
          <a:bodyPr/>
          <a:lstStyle>
            <a:lvl1pPr>
              <a:defRPr sz="2400" baseline="0">
                <a:solidFill>
                  <a:srgbClr val="454545"/>
                </a:solidFill>
                <a:latin typeface="Century Gothic"/>
                <a:cs typeface="Century Gothic"/>
              </a:defRPr>
            </a:lvl1pPr>
            <a:lvl2pPr>
              <a:defRPr sz="2400">
                <a:solidFill>
                  <a:srgbClr val="454545"/>
                </a:solidFill>
                <a:latin typeface="Century Gothic"/>
                <a:cs typeface="Century Gothic"/>
              </a:defRPr>
            </a:lvl2pPr>
            <a:lvl3pPr>
              <a:defRPr sz="2000">
                <a:solidFill>
                  <a:srgbClr val="454545"/>
                </a:solidFill>
                <a:latin typeface="Century Gothic"/>
                <a:cs typeface="Century Gothic"/>
              </a:defRPr>
            </a:lvl3pPr>
            <a:lvl4pPr>
              <a:defRPr sz="1800">
                <a:solidFill>
                  <a:srgbClr val="454545"/>
                </a:solidFill>
                <a:latin typeface="Century Gothic"/>
                <a:cs typeface="Century Gothic"/>
              </a:defRPr>
            </a:lvl4pPr>
            <a:lvl5pPr>
              <a:defRPr sz="1800">
                <a:solidFill>
                  <a:srgbClr val="454545"/>
                </a:solidFill>
                <a:latin typeface="Century Gothic"/>
                <a:cs typeface="Century Gothic"/>
              </a:defRPr>
            </a:lvl5pPr>
            <a:lvl6pPr>
              <a:defRPr sz="1800"/>
            </a:lvl6pPr>
            <a:lvl7pPr>
              <a:defRPr sz="1800"/>
            </a:lvl7pPr>
            <a:lvl8pPr>
              <a:defRPr sz="1800"/>
            </a:lvl8pPr>
            <a:lvl9pPr>
              <a:defRPr sz="1800"/>
            </a:lvl9pPr>
          </a:lstStyle>
          <a:p>
            <a:pPr lvl="0"/>
            <a:r>
              <a:rPr lang="en-US" smtClean="0"/>
              <a:t>Click to edit Master text styles</a:t>
            </a:r>
          </a:p>
        </p:txBody>
      </p:sp>
      <p:sp>
        <p:nvSpPr>
          <p:cNvPr id="20" name="Text Placeholder 4"/>
          <p:cNvSpPr>
            <a:spLocks noGrp="1"/>
          </p:cNvSpPr>
          <p:nvPr>
            <p:ph type="body" sz="quarter" idx="11" hasCustomPrompt="1"/>
          </p:nvPr>
        </p:nvSpPr>
        <p:spPr>
          <a:xfrm>
            <a:off x="3124200" y="3363136"/>
            <a:ext cx="5562599" cy="446342"/>
          </a:xfrm>
        </p:spPr>
        <p:txBody>
          <a:bodyPr anchor="b">
            <a:normAutofit/>
          </a:bodyPr>
          <a:lstStyle>
            <a:lvl1pPr marL="0" indent="0">
              <a:buNone/>
              <a:defRPr sz="3000" b="0">
                <a:solidFill>
                  <a:srgbClr val="4AC4D7"/>
                </a:solidFill>
                <a:latin typeface="Century Gothic"/>
                <a:cs typeface="Century Gothic"/>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TITLE (ALL CAPS)</a:t>
            </a:r>
          </a:p>
        </p:txBody>
      </p:sp>
      <p:sp>
        <p:nvSpPr>
          <p:cNvPr id="21" name="Title 1"/>
          <p:cNvSpPr>
            <a:spLocks noGrp="1"/>
          </p:cNvSpPr>
          <p:nvPr>
            <p:ph type="title" hasCustomPrompt="1"/>
          </p:nvPr>
        </p:nvSpPr>
        <p:spPr>
          <a:xfrm>
            <a:off x="192163" y="2627629"/>
            <a:ext cx="2562141" cy="1450533"/>
          </a:xfrm>
        </p:spPr>
        <p:txBody>
          <a:bodyPr>
            <a:noAutofit/>
          </a:bodyPr>
          <a:lstStyle>
            <a:lvl1pPr algn="ctr">
              <a:defRPr sz="3500" baseline="0">
                <a:solidFill>
                  <a:srgbClr val="FFFFFF"/>
                </a:solidFill>
                <a:latin typeface="Century Gothic"/>
                <a:cs typeface="Century Gothic"/>
              </a:defRPr>
            </a:lvl1pPr>
          </a:lstStyle>
          <a:p>
            <a:r>
              <a:rPr lang="en-GB" dirty="0" smtClean="0"/>
              <a:t>SECTION</a:t>
            </a:r>
            <a:br>
              <a:rPr lang="en-GB" dirty="0" smtClean="0"/>
            </a:br>
            <a:r>
              <a:rPr lang="en-GB" dirty="0" smtClean="0"/>
              <a:t> TITLE</a:t>
            </a:r>
            <a:endParaRPr lang="en-US" dirty="0"/>
          </a:p>
        </p:txBody>
      </p:sp>
      <p:sp>
        <p:nvSpPr>
          <p:cNvPr id="12" name="Rectangle 11"/>
          <p:cNvSpPr/>
          <p:nvPr userDrawn="1"/>
        </p:nvSpPr>
        <p:spPr>
          <a:xfrm>
            <a:off x="-1510748" y="-1074604"/>
            <a:ext cx="1484823" cy="8648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9173774" y="-2882348"/>
            <a:ext cx="2619111" cy="104559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372949" y="-1122463"/>
            <a:ext cx="10073540" cy="1091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960783" y="6885710"/>
            <a:ext cx="11046892" cy="3418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9279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al">
    <p:spTree>
      <p:nvGrpSpPr>
        <p:cNvPr id="1" name=""/>
        <p:cNvGrpSpPr/>
        <p:nvPr/>
      </p:nvGrpSpPr>
      <p:grpSpPr>
        <a:xfrm>
          <a:off x="0" y="0"/>
          <a:ext cx="0" cy="0"/>
          <a:chOff x="0" y="0"/>
          <a:chExt cx="0" cy="0"/>
        </a:xfrm>
      </p:grpSpPr>
      <p:cxnSp>
        <p:nvCxnSpPr>
          <p:cNvPr id="13" name="Straight Connector 12"/>
          <p:cNvCxnSpPr/>
          <p:nvPr userDrawn="1"/>
        </p:nvCxnSpPr>
        <p:spPr>
          <a:xfrm>
            <a:off x="-130729" y="186739"/>
            <a:ext cx="9617892" cy="0"/>
          </a:xfrm>
          <a:prstGeom prst="line">
            <a:avLst/>
          </a:prstGeom>
          <a:ln w="3175" cmpd="sng">
            <a:solidFill>
              <a:srgbClr val="454545"/>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userDrawn="1"/>
        </p:nvSpPr>
        <p:spPr>
          <a:xfrm>
            <a:off x="-251696" y="6110184"/>
            <a:ext cx="11200470" cy="860307"/>
          </a:xfrm>
          <a:prstGeom prst="rect">
            <a:avLst/>
          </a:prstGeom>
          <a:solidFill>
            <a:schemeClr val="dk1">
              <a:alpha val="3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Oval 15"/>
          <p:cNvSpPr/>
          <p:nvPr userDrawn="1"/>
        </p:nvSpPr>
        <p:spPr>
          <a:xfrm>
            <a:off x="3721700" y="-635701"/>
            <a:ext cx="1658057" cy="1658057"/>
          </a:xfrm>
          <a:prstGeom prst="ellipse">
            <a:avLst/>
          </a:prstGeom>
          <a:solidFill>
            <a:srgbClr val="4AC4D7"/>
          </a:solidFill>
          <a:ln>
            <a:noFill/>
          </a:ln>
          <a:effectLst>
            <a:outerShdw blurRad="40000" dist="63500" dir="48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itle 1"/>
          <p:cNvSpPr>
            <a:spLocks noGrp="1"/>
          </p:cNvSpPr>
          <p:nvPr>
            <p:ph type="title" hasCustomPrompt="1"/>
          </p:nvPr>
        </p:nvSpPr>
        <p:spPr>
          <a:xfrm>
            <a:off x="3749922" y="348682"/>
            <a:ext cx="1635829" cy="463612"/>
          </a:xfrm>
        </p:spPr>
        <p:txBody>
          <a:bodyPr>
            <a:noAutofit/>
          </a:bodyPr>
          <a:lstStyle>
            <a:lvl1pPr algn="ctr">
              <a:defRPr sz="2500" baseline="0">
                <a:solidFill>
                  <a:srgbClr val="FFFFFF"/>
                </a:solidFill>
                <a:latin typeface="Century Gothic"/>
                <a:cs typeface="Century Gothic"/>
              </a:defRPr>
            </a:lvl1pPr>
          </a:lstStyle>
          <a:p>
            <a:r>
              <a:rPr lang="en-GB" dirty="0" smtClean="0"/>
              <a:t>SECTION</a:t>
            </a:r>
            <a:br>
              <a:rPr lang="en-GB" dirty="0" smtClean="0"/>
            </a:br>
            <a:r>
              <a:rPr lang="en-GB" dirty="0" smtClean="0"/>
              <a:t> TITLE</a:t>
            </a:r>
            <a:endParaRPr lang="en-US" dirty="0"/>
          </a:p>
        </p:txBody>
      </p:sp>
      <p:sp>
        <p:nvSpPr>
          <p:cNvPr id="18" name="Rectangle 17"/>
          <p:cNvSpPr/>
          <p:nvPr userDrawn="1"/>
        </p:nvSpPr>
        <p:spPr>
          <a:xfrm>
            <a:off x="3433479" y="-868805"/>
            <a:ext cx="2727827" cy="1037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Content Placeholder 2"/>
          <p:cNvSpPr>
            <a:spLocks noGrp="1"/>
          </p:cNvSpPr>
          <p:nvPr>
            <p:ph idx="1"/>
          </p:nvPr>
        </p:nvSpPr>
        <p:spPr>
          <a:xfrm>
            <a:off x="825788" y="1229408"/>
            <a:ext cx="4551844" cy="4701471"/>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500">
                <a:solidFill>
                  <a:srgbClr val="454545"/>
                </a:solidFill>
                <a:latin typeface="Century Gothic"/>
                <a:cs typeface="Century Gothic"/>
              </a:defRPr>
            </a:lvl1pPr>
            <a:lvl2pPr>
              <a:defRPr sz="2300">
                <a:solidFill>
                  <a:schemeClr val="bg1"/>
                </a:solidFill>
                <a:latin typeface="Century Gothic"/>
                <a:cs typeface="Century Gothic"/>
              </a:defRPr>
            </a:lvl2pPr>
            <a:lvl3pPr>
              <a:defRPr>
                <a:solidFill>
                  <a:schemeClr val="bg1"/>
                </a:solidFill>
                <a:latin typeface="Century Gothic"/>
                <a:cs typeface="Century Gothic"/>
              </a:defRPr>
            </a:lvl3pPr>
            <a:lvl4pPr>
              <a:defRPr>
                <a:solidFill>
                  <a:schemeClr val="bg1"/>
                </a:solidFill>
                <a:latin typeface="Century Gothic"/>
                <a:cs typeface="Century Gothic"/>
              </a:defRPr>
            </a:lvl4pPr>
            <a:lvl5pPr>
              <a:defRPr>
                <a:solidFill>
                  <a:schemeClr val="bg1"/>
                </a:solidFill>
                <a:latin typeface="Century Gothic"/>
                <a:cs typeface="Century Gothic"/>
              </a:defRPr>
            </a:lvl5pPr>
          </a:lstStyle>
          <a:p>
            <a:pPr lvl="0"/>
            <a:r>
              <a:rPr lang="en-US" smtClean="0"/>
              <a:t>Click to edit Master text styles</a:t>
            </a:r>
          </a:p>
          <a:p>
            <a:pPr lvl="1"/>
            <a:r>
              <a:rPr lang="en-US" smtClean="0"/>
              <a:t>Second level</a:t>
            </a:r>
          </a:p>
        </p:txBody>
      </p:sp>
      <p:sp>
        <p:nvSpPr>
          <p:cNvPr id="20" name="Picture Placeholder 2"/>
          <p:cNvSpPr>
            <a:spLocks noGrp="1"/>
          </p:cNvSpPr>
          <p:nvPr>
            <p:ph type="pic" idx="10" hasCustomPrompt="1"/>
          </p:nvPr>
        </p:nvSpPr>
        <p:spPr>
          <a:xfrm>
            <a:off x="5462374" y="1229408"/>
            <a:ext cx="3224426" cy="4701470"/>
          </a:xfrm>
        </p:spPr>
        <p:txBody>
          <a:bodyPr/>
          <a:lstStyle>
            <a:lvl1pPr marL="0" indent="0">
              <a:buNone/>
              <a:defRPr sz="3200">
                <a:solidFill>
                  <a:srgbClr val="FFFFFF"/>
                </a:solidFill>
                <a:latin typeface="Century Gothic"/>
                <a:cs typeface="Century Gothic"/>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PICTURE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7157" y="6280177"/>
            <a:ext cx="4955268" cy="423191"/>
          </a:xfrm>
          <a:prstGeom prst="rect">
            <a:avLst/>
          </a:prstGeom>
        </p:spPr>
      </p:pic>
      <p:sp>
        <p:nvSpPr>
          <p:cNvPr id="11" name="Rectangle 10"/>
          <p:cNvSpPr/>
          <p:nvPr userDrawn="1"/>
        </p:nvSpPr>
        <p:spPr>
          <a:xfrm>
            <a:off x="-1113183" y="-1074604"/>
            <a:ext cx="1087258" cy="8648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9181375" y="4731026"/>
            <a:ext cx="2619111" cy="28425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userDrawn="1"/>
        </p:nvSpPr>
        <p:spPr>
          <a:xfrm>
            <a:off x="-960783" y="6885710"/>
            <a:ext cx="11046892" cy="3418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1239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olunteer">
    <p:spTree>
      <p:nvGrpSpPr>
        <p:cNvPr id="1" name=""/>
        <p:cNvGrpSpPr/>
        <p:nvPr/>
      </p:nvGrpSpPr>
      <p:grpSpPr>
        <a:xfrm>
          <a:off x="0" y="0"/>
          <a:ext cx="0" cy="0"/>
          <a:chOff x="0" y="0"/>
          <a:chExt cx="0" cy="0"/>
        </a:xfrm>
      </p:grpSpPr>
      <p:cxnSp>
        <p:nvCxnSpPr>
          <p:cNvPr id="6" name="Straight Connector 5"/>
          <p:cNvCxnSpPr/>
          <p:nvPr userDrawn="1"/>
        </p:nvCxnSpPr>
        <p:spPr>
          <a:xfrm>
            <a:off x="-130729" y="186739"/>
            <a:ext cx="9617892" cy="0"/>
          </a:xfrm>
          <a:prstGeom prst="line">
            <a:avLst/>
          </a:prstGeom>
          <a:ln w="3175" cmpd="sng">
            <a:solidFill>
              <a:srgbClr val="454545"/>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a:off x="-251696" y="6110184"/>
            <a:ext cx="11200470" cy="860307"/>
          </a:xfrm>
          <a:prstGeom prst="rect">
            <a:avLst/>
          </a:prstGeom>
          <a:solidFill>
            <a:schemeClr val="dk1">
              <a:alpha val="3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Oval 8"/>
          <p:cNvSpPr/>
          <p:nvPr userDrawn="1"/>
        </p:nvSpPr>
        <p:spPr>
          <a:xfrm>
            <a:off x="3721700" y="-635701"/>
            <a:ext cx="1658057" cy="1658057"/>
          </a:xfrm>
          <a:prstGeom prst="ellipse">
            <a:avLst/>
          </a:prstGeom>
          <a:solidFill>
            <a:srgbClr val="A0C03B"/>
          </a:solidFill>
          <a:ln>
            <a:noFill/>
          </a:ln>
          <a:effectLst>
            <a:outerShdw blurRad="40000" dist="63500" dir="48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3749922" y="348682"/>
            <a:ext cx="1635829" cy="463612"/>
          </a:xfrm>
        </p:spPr>
        <p:txBody>
          <a:bodyPr>
            <a:noAutofit/>
          </a:bodyPr>
          <a:lstStyle>
            <a:lvl1pPr algn="ctr">
              <a:defRPr sz="2500" baseline="0">
                <a:solidFill>
                  <a:srgbClr val="FFFFFF"/>
                </a:solidFill>
                <a:latin typeface="Century Gothic"/>
                <a:cs typeface="Century Gothic"/>
              </a:defRPr>
            </a:lvl1pPr>
          </a:lstStyle>
          <a:p>
            <a:r>
              <a:rPr lang="en-GB" dirty="0" smtClean="0"/>
              <a:t>SECTION</a:t>
            </a:r>
            <a:br>
              <a:rPr lang="en-GB" dirty="0" smtClean="0"/>
            </a:br>
            <a:r>
              <a:rPr lang="en-GB" dirty="0" smtClean="0"/>
              <a:t> TITLE</a:t>
            </a:r>
            <a:endParaRPr lang="en-US" dirty="0"/>
          </a:p>
        </p:txBody>
      </p:sp>
      <p:sp>
        <p:nvSpPr>
          <p:cNvPr id="11" name="Rectangle 10"/>
          <p:cNvSpPr/>
          <p:nvPr userDrawn="1"/>
        </p:nvSpPr>
        <p:spPr>
          <a:xfrm>
            <a:off x="3433479" y="-868805"/>
            <a:ext cx="2727827" cy="1037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Content Placeholder 2"/>
          <p:cNvSpPr>
            <a:spLocks noGrp="1"/>
          </p:cNvSpPr>
          <p:nvPr>
            <p:ph idx="1"/>
          </p:nvPr>
        </p:nvSpPr>
        <p:spPr>
          <a:xfrm>
            <a:off x="825788" y="1229408"/>
            <a:ext cx="4551844" cy="4701471"/>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500">
                <a:solidFill>
                  <a:srgbClr val="454545"/>
                </a:solidFill>
                <a:latin typeface="Century Gothic"/>
                <a:cs typeface="Century Gothic"/>
              </a:defRPr>
            </a:lvl1pPr>
            <a:lvl2pPr>
              <a:defRPr sz="2300">
                <a:solidFill>
                  <a:schemeClr val="bg1"/>
                </a:solidFill>
                <a:latin typeface="Century Gothic"/>
                <a:cs typeface="Century Gothic"/>
              </a:defRPr>
            </a:lvl2pPr>
            <a:lvl3pPr>
              <a:defRPr>
                <a:solidFill>
                  <a:schemeClr val="bg1"/>
                </a:solidFill>
                <a:latin typeface="Century Gothic"/>
                <a:cs typeface="Century Gothic"/>
              </a:defRPr>
            </a:lvl3pPr>
            <a:lvl4pPr>
              <a:defRPr>
                <a:solidFill>
                  <a:schemeClr val="bg1"/>
                </a:solidFill>
                <a:latin typeface="Century Gothic"/>
                <a:cs typeface="Century Gothic"/>
              </a:defRPr>
            </a:lvl4pPr>
            <a:lvl5pPr>
              <a:defRPr>
                <a:solidFill>
                  <a:schemeClr val="bg1"/>
                </a:solidFill>
                <a:latin typeface="Century Gothic"/>
                <a:cs typeface="Century Gothic"/>
              </a:defRPr>
            </a:lvl5pPr>
          </a:lstStyle>
          <a:p>
            <a:pPr lvl="0"/>
            <a:r>
              <a:rPr lang="en-US" smtClean="0"/>
              <a:t>Click to edit Master text styles</a:t>
            </a:r>
          </a:p>
          <a:p>
            <a:pPr lvl="1"/>
            <a:r>
              <a:rPr lang="en-US" smtClean="0"/>
              <a:t>Second level</a:t>
            </a:r>
          </a:p>
        </p:txBody>
      </p:sp>
      <p:sp>
        <p:nvSpPr>
          <p:cNvPr id="13" name="Picture Placeholder 2"/>
          <p:cNvSpPr>
            <a:spLocks noGrp="1"/>
          </p:cNvSpPr>
          <p:nvPr>
            <p:ph type="pic" idx="10" hasCustomPrompt="1"/>
          </p:nvPr>
        </p:nvSpPr>
        <p:spPr>
          <a:xfrm>
            <a:off x="5462374" y="1229408"/>
            <a:ext cx="3224426" cy="4701470"/>
          </a:xfrm>
        </p:spPr>
        <p:txBody>
          <a:bodyPr/>
          <a:lstStyle>
            <a:lvl1pPr marL="0" indent="0">
              <a:buNone/>
              <a:defRPr sz="3200">
                <a:solidFill>
                  <a:srgbClr val="FFFFFF"/>
                </a:solidFill>
                <a:latin typeface="Century Gothic"/>
                <a:cs typeface="Century Gothic"/>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PICTURE</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7157" y="6280177"/>
            <a:ext cx="4955268" cy="423191"/>
          </a:xfrm>
          <a:prstGeom prst="rect">
            <a:avLst/>
          </a:prstGeom>
        </p:spPr>
      </p:pic>
      <p:sp>
        <p:nvSpPr>
          <p:cNvPr id="15" name="Rectangle 14"/>
          <p:cNvSpPr/>
          <p:nvPr userDrawn="1"/>
        </p:nvSpPr>
        <p:spPr>
          <a:xfrm>
            <a:off x="-1113183" y="-1074604"/>
            <a:ext cx="1087258" cy="8648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9181375" y="4731026"/>
            <a:ext cx="2619111" cy="28425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960783" y="6885710"/>
            <a:ext cx="11046892" cy="3418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1391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al Comparsion">
    <p:spTree>
      <p:nvGrpSpPr>
        <p:cNvPr id="1" name=""/>
        <p:cNvGrpSpPr/>
        <p:nvPr/>
      </p:nvGrpSpPr>
      <p:grpSpPr>
        <a:xfrm>
          <a:off x="0" y="0"/>
          <a:ext cx="0" cy="0"/>
          <a:chOff x="0" y="0"/>
          <a:chExt cx="0" cy="0"/>
        </a:xfrm>
      </p:grpSpPr>
      <p:sp>
        <p:nvSpPr>
          <p:cNvPr id="18" name="Rectangle 17"/>
          <p:cNvSpPr/>
          <p:nvPr userDrawn="1"/>
        </p:nvSpPr>
        <p:spPr>
          <a:xfrm>
            <a:off x="-251696" y="6110184"/>
            <a:ext cx="11200470" cy="860307"/>
          </a:xfrm>
          <a:prstGeom prst="rect">
            <a:avLst/>
          </a:prstGeom>
          <a:solidFill>
            <a:schemeClr val="dk1">
              <a:alpha val="3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0" name="Content Placeholder 2"/>
          <p:cNvSpPr>
            <a:spLocks noGrp="1"/>
          </p:cNvSpPr>
          <p:nvPr>
            <p:ph idx="1"/>
          </p:nvPr>
        </p:nvSpPr>
        <p:spPr>
          <a:xfrm>
            <a:off x="479779" y="1567195"/>
            <a:ext cx="3856254" cy="4333766"/>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500" baseline="0">
                <a:solidFill>
                  <a:srgbClr val="454545"/>
                </a:solidFill>
                <a:latin typeface="Century Gothic"/>
                <a:cs typeface="Century Gothic"/>
              </a:defRPr>
            </a:lvl1pPr>
            <a:lvl2pPr>
              <a:defRPr sz="2300">
                <a:solidFill>
                  <a:schemeClr val="bg1"/>
                </a:solidFill>
                <a:latin typeface="Century Gothic"/>
                <a:cs typeface="Century Gothic"/>
              </a:defRPr>
            </a:lvl2pPr>
            <a:lvl3pPr>
              <a:defRPr>
                <a:solidFill>
                  <a:schemeClr val="bg1"/>
                </a:solidFill>
                <a:latin typeface="Century Gothic"/>
                <a:cs typeface="Century Gothic"/>
              </a:defRPr>
            </a:lvl3pPr>
            <a:lvl4pPr>
              <a:defRPr>
                <a:solidFill>
                  <a:schemeClr val="bg1"/>
                </a:solidFill>
                <a:latin typeface="Century Gothic"/>
                <a:cs typeface="Century Gothic"/>
              </a:defRPr>
            </a:lvl4pPr>
            <a:lvl5pPr>
              <a:defRPr>
                <a:solidFill>
                  <a:schemeClr val="bg1"/>
                </a:solidFill>
                <a:latin typeface="Century Gothic"/>
                <a:cs typeface="Century Gothic"/>
              </a:defRPr>
            </a:lvl5pPr>
          </a:lstStyle>
          <a:p>
            <a:pPr lvl="0"/>
            <a:r>
              <a:rPr lang="en-US" smtClean="0"/>
              <a:t>Click to edit Master text styles</a:t>
            </a:r>
          </a:p>
          <a:p>
            <a:pPr lvl="1"/>
            <a:r>
              <a:rPr lang="en-US" smtClean="0"/>
              <a:t>Second level</a:t>
            </a:r>
          </a:p>
        </p:txBody>
      </p:sp>
      <p:cxnSp>
        <p:nvCxnSpPr>
          <p:cNvPr id="21" name="Straight Connector 20"/>
          <p:cNvCxnSpPr/>
          <p:nvPr userDrawn="1"/>
        </p:nvCxnSpPr>
        <p:spPr>
          <a:xfrm>
            <a:off x="479778" y="186739"/>
            <a:ext cx="3654778" cy="0"/>
          </a:xfrm>
          <a:prstGeom prst="line">
            <a:avLst/>
          </a:prstGeom>
          <a:ln w="3175" cmpd="sng">
            <a:solidFill>
              <a:srgbClr val="454545"/>
            </a:solidFill>
          </a:ln>
          <a:effectLst/>
        </p:spPr>
        <p:style>
          <a:lnRef idx="2">
            <a:schemeClr val="accent1"/>
          </a:lnRef>
          <a:fillRef idx="0">
            <a:schemeClr val="accent1"/>
          </a:fillRef>
          <a:effectRef idx="1">
            <a:schemeClr val="accent1"/>
          </a:effectRef>
          <a:fontRef idx="minor">
            <a:schemeClr val="tx1"/>
          </a:fontRef>
        </p:style>
      </p:cxnSp>
      <p:sp>
        <p:nvSpPr>
          <p:cNvPr id="22" name="Oval 21"/>
          <p:cNvSpPr/>
          <p:nvPr userDrawn="1"/>
        </p:nvSpPr>
        <p:spPr>
          <a:xfrm>
            <a:off x="1585980" y="-632134"/>
            <a:ext cx="1658057" cy="1658057"/>
          </a:xfrm>
          <a:prstGeom prst="ellipse">
            <a:avLst/>
          </a:prstGeom>
          <a:solidFill>
            <a:srgbClr val="4AC4D7"/>
          </a:solidFill>
          <a:ln>
            <a:noFill/>
          </a:ln>
          <a:effectLst>
            <a:outerShdw blurRad="40000" dist="63500" dir="48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297759" y="-865238"/>
            <a:ext cx="2727827" cy="1037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Content Placeholder 2"/>
          <p:cNvSpPr>
            <a:spLocks noGrp="1"/>
          </p:cNvSpPr>
          <p:nvPr>
            <p:ph idx="10"/>
          </p:nvPr>
        </p:nvSpPr>
        <p:spPr>
          <a:xfrm>
            <a:off x="4823178" y="1581306"/>
            <a:ext cx="3856254" cy="4333766"/>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500" baseline="0">
                <a:solidFill>
                  <a:srgbClr val="454545"/>
                </a:solidFill>
                <a:latin typeface="Century Gothic"/>
                <a:cs typeface="Century Gothic"/>
              </a:defRPr>
            </a:lvl1pPr>
            <a:lvl2pPr>
              <a:defRPr sz="2300">
                <a:solidFill>
                  <a:schemeClr val="bg1"/>
                </a:solidFill>
                <a:latin typeface="Century Gothic"/>
                <a:cs typeface="Century Gothic"/>
              </a:defRPr>
            </a:lvl2pPr>
            <a:lvl3pPr>
              <a:defRPr>
                <a:solidFill>
                  <a:schemeClr val="bg1"/>
                </a:solidFill>
                <a:latin typeface="Century Gothic"/>
                <a:cs typeface="Century Gothic"/>
              </a:defRPr>
            </a:lvl3pPr>
            <a:lvl4pPr>
              <a:defRPr>
                <a:solidFill>
                  <a:schemeClr val="bg1"/>
                </a:solidFill>
                <a:latin typeface="Century Gothic"/>
                <a:cs typeface="Century Gothic"/>
              </a:defRPr>
            </a:lvl4pPr>
            <a:lvl5pPr>
              <a:defRPr>
                <a:solidFill>
                  <a:schemeClr val="bg1"/>
                </a:solidFill>
                <a:latin typeface="Century Gothic"/>
                <a:cs typeface="Century Gothic"/>
              </a:defRPr>
            </a:lvl5pPr>
          </a:lstStyle>
          <a:p>
            <a:pPr lvl="0"/>
            <a:r>
              <a:rPr lang="en-US" smtClean="0"/>
              <a:t>Click to edit Master text styles</a:t>
            </a:r>
          </a:p>
          <a:p>
            <a:pPr lvl="1"/>
            <a:r>
              <a:rPr lang="en-US" smtClean="0"/>
              <a:t>Second level</a:t>
            </a:r>
          </a:p>
        </p:txBody>
      </p:sp>
      <p:cxnSp>
        <p:nvCxnSpPr>
          <p:cNvPr id="25" name="Straight Connector 24"/>
          <p:cNvCxnSpPr/>
          <p:nvPr userDrawn="1"/>
        </p:nvCxnSpPr>
        <p:spPr>
          <a:xfrm>
            <a:off x="4823177" y="200850"/>
            <a:ext cx="3654778" cy="0"/>
          </a:xfrm>
          <a:prstGeom prst="line">
            <a:avLst/>
          </a:prstGeom>
          <a:ln w="3175" cmpd="sng">
            <a:solidFill>
              <a:srgbClr val="454545"/>
            </a:solidFill>
          </a:ln>
          <a:effectLst/>
        </p:spPr>
        <p:style>
          <a:lnRef idx="2">
            <a:schemeClr val="accent1"/>
          </a:lnRef>
          <a:fillRef idx="0">
            <a:schemeClr val="accent1"/>
          </a:fillRef>
          <a:effectRef idx="1">
            <a:schemeClr val="accent1"/>
          </a:effectRef>
          <a:fontRef idx="minor">
            <a:schemeClr val="tx1"/>
          </a:fontRef>
        </p:style>
      </p:cxnSp>
      <p:sp>
        <p:nvSpPr>
          <p:cNvPr id="26" name="Oval 25"/>
          <p:cNvSpPr/>
          <p:nvPr userDrawn="1"/>
        </p:nvSpPr>
        <p:spPr>
          <a:xfrm>
            <a:off x="5929379" y="-618023"/>
            <a:ext cx="1658057" cy="1658057"/>
          </a:xfrm>
          <a:prstGeom prst="ellipse">
            <a:avLst/>
          </a:prstGeom>
          <a:solidFill>
            <a:srgbClr val="4AC4D7"/>
          </a:solidFill>
          <a:ln>
            <a:noFill/>
          </a:ln>
          <a:effectLst>
            <a:outerShdw blurRad="40000" dist="63500" dir="48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userDrawn="1"/>
        </p:nvSpPr>
        <p:spPr>
          <a:xfrm>
            <a:off x="5641158" y="-851127"/>
            <a:ext cx="2727827" cy="1037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 Placeholder 4"/>
          <p:cNvSpPr>
            <a:spLocks noGrp="1"/>
          </p:cNvSpPr>
          <p:nvPr>
            <p:ph type="body" sz="quarter" idx="3" hasCustomPrompt="1"/>
          </p:nvPr>
        </p:nvSpPr>
        <p:spPr>
          <a:xfrm>
            <a:off x="5929379" y="489235"/>
            <a:ext cx="1658057" cy="460317"/>
          </a:xfrm>
        </p:spPr>
        <p:txBody>
          <a:bodyPr anchor="b">
            <a:noAutofit/>
          </a:bodyPr>
          <a:lstStyle>
            <a:lvl1pPr marL="0" indent="0" algn="ctr">
              <a:lnSpc>
                <a:spcPct val="100000"/>
              </a:lnSpc>
              <a:spcBef>
                <a:spcPts val="0"/>
              </a:spcBef>
              <a:buNone/>
              <a:defRPr sz="2300" b="0">
                <a:solidFill>
                  <a:schemeClr val="bg1"/>
                </a:solidFill>
                <a:latin typeface="Century Gothic"/>
                <a:cs typeface="Century Gothic"/>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SECTION</a:t>
            </a:r>
            <a:br>
              <a:rPr lang="en-GB" dirty="0" smtClean="0"/>
            </a:br>
            <a:r>
              <a:rPr lang="en-GB" dirty="0" smtClean="0"/>
              <a:t> TITLE</a:t>
            </a:r>
          </a:p>
        </p:txBody>
      </p:sp>
      <p:sp>
        <p:nvSpPr>
          <p:cNvPr id="29" name="Text Placeholder 4"/>
          <p:cNvSpPr>
            <a:spLocks noGrp="1"/>
          </p:cNvSpPr>
          <p:nvPr>
            <p:ph type="body" sz="quarter" idx="11" hasCustomPrompt="1"/>
          </p:nvPr>
        </p:nvSpPr>
        <p:spPr>
          <a:xfrm>
            <a:off x="1585980" y="489235"/>
            <a:ext cx="1658057" cy="460317"/>
          </a:xfrm>
        </p:spPr>
        <p:txBody>
          <a:bodyPr anchor="b">
            <a:noAutofit/>
          </a:bodyPr>
          <a:lstStyle>
            <a:lvl1pPr marL="0" indent="0" algn="ctr">
              <a:lnSpc>
                <a:spcPct val="100000"/>
              </a:lnSpc>
              <a:spcBef>
                <a:spcPts val="0"/>
              </a:spcBef>
              <a:buNone/>
              <a:defRPr sz="2300" b="0">
                <a:solidFill>
                  <a:schemeClr val="bg1"/>
                </a:solidFill>
                <a:latin typeface="Century Gothic"/>
                <a:cs typeface="Century Gothic"/>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SECTION</a:t>
            </a:r>
            <a:br>
              <a:rPr lang="en-GB" dirty="0" smtClean="0"/>
            </a:br>
            <a:r>
              <a:rPr lang="en-GB" dirty="0" smtClean="0"/>
              <a:t> TITLE</a:t>
            </a:r>
          </a:p>
        </p:txBody>
      </p:sp>
      <p:sp>
        <p:nvSpPr>
          <p:cNvPr id="30" name="Rectangle 29"/>
          <p:cNvSpPr/>
          <p:nvPr userDrawn="1"/>
        </p:nvSpPr>
        <p:spPr>
          <a:xfrm>
            <a:off x="-2747705" y="5932625"/>
            <a:ext cx="2727827" cy="1037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9183756" y="6050938"/>
            <a:ext cx="2727827" cy="1037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userDrawn="1"/>
        </p:nvSpPr>
        <p:spPr>
          <a:xfrm>
            <a:off x="-960783" y="6885710"/>
            <a:ext cx="11046892" cy="3418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7157" y="6280177"/>
            <a:ext cx="4955268" cy="423191"/>
          </a:xfrm>
          <a:prstGeom prst="rect">
            <a:avLst/>
          </a:prstGeom>
        </p:spPr>
      </p:pic>
    </p:spTree>
    <p:extLst>
      <p:ext uri="{BB962C8B-B14F-4D97-AF65-F5344CB8AC3E}">
        <p14:creationId xmlns:p14="http://schemas.microsoft.com/office/powerpoint/2010/main" val="1185969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16D9E-E56D-A749-A851-BB0DB6B1B16B}" type="datetimeFigureOut">
              <a:rPr lang="en-US" smtClean="0"/>
              <a:t>4/15/2015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19672-0F35-8347-B020-C86E55367C71}" type="slidenum">
              <a:rPr lang="en-US" smtClean="0"/>
              <a:t>‹#›</a:t>
            </a:fld>
            <a:endParaRPr lang="en-US" dirty="0"/>
          </a:p>
        </p:txBody>
      </p:sp>
    </p:spTree>
    <p:extLst>
      <p:ext uri="{BB962C8B-B14F-4D97-AF65-F5344CB8AC3E}">
        <p14:creationId xmlns:p14="http://schemas.microsoft.com/office/powerpoint/2010/main" val="2367617691"/>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7" r:id="rId3"/>
    <p:sldLayoutId id="2147483672" r:id="rId4"/>
    <p:sldLayoutId id="2147483658" r:id="rId5"/>
    <p:sldLayoutId id="2147483661" r:id="rId6"/>
    <p:sldLayoutId id="2147483664" r:id="rId7"/>
    <p:sldLayoutId id="2147483667" r:id="rId8"/>
    <p:sldLayoutId id="2147483673" r:id="rId9"/>
    <p:sldLayoutId id="2147483675" r:id="rId10"/>
    <p:sldLayoutId id="2147483653" r:id="rId11"/>
    <p:sldLayoutId id="2147483679"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jp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4.jp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hyperlink" Target="mailto:alopez@yfu.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mailto:hdorsey@yfu.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mailto:hdorsey@yfu.org"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6.gif"/><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normAutofit lnSpcReduction="10000"/>
          </a:bodyPr>
          <a:lstStyle/>
          <a:p>
            <a:r>
              <a:rPr lang="en-US" dirty="0" smtClean="0"/>
              <a:t>Mute yourself to enhance listening for all</a:t>
            </a:r>
          </a:p>
          <a:p>
            <a:r>
              <a:rPr lang="en-US" dirty="0" smtClean="0"/>
              <a:t>Use the chat box to ask questions</a:t>
            </a:r>
          </a:p>
          <a:p>
            <a:r>
              <a:rPr lang="en-US" dirty="0" smtClean="0"/>
              <a:t>Midway we will take a break for questions</a:t>
            </a:r>
          </a:p>
          <a:p>
            <a:r>
              <a:rPr lang="en-US" dirty="0" smtClean="0"/>
              <a:t>There will be more time at the end for questions</a:t>
            </a:r>
          </a:p>
          <a:p>
            <a:endParaRPr lang="en-US" dirty="0"/>
          </a:p>
        </p:txBody>
      </p:sp>
      <p:sp>
        <p:nvSpPr>
          <p:cNvPr id="3" name="Text Placeholder 2"/>
          <p:cNvSpPr>
            <a:spLocks noGrp="1"/>
          </p:cNvSpPr>
          <p:nvPr>
            <p:ph type="body" sz="quarter" idx="3"/>
          </p:nvPr>
        </p:nvSpPr>
        <p:spPr/>
        <p:txBody>
          <a:bodyPr/>
          <a:lstStyle/>
          <a:p>
            <a:r>
              <a:rPr lang="en-US" dirty="0" smtClean="0"/>
              <a:t>Please:</a:t>
            </a:r>
            <a:endParaRPr lang="en-US" dirty="0"/>
          </a:p>
        </p:txBody>
      </p:sp>
      <p:sp>
        <p:nvSpPr>
          <p:cNvPr id="4" name="Title 3"/>
          <p:cNvSpPr>
            <a:spLocks noGrp="1"/>
          </p:cNvSpPr>
          <p:nvPr>
            <p:ph type="title"/>
          </p:nvPr>
        </p:nvSpPr>
        <p:spPr/>
        <p:txBody>
          <a:bodyPr/>
          <a:lstStyle/>
          <a:p>
            <a:r>
              <a:rPr lang="en-US" dirty="0" smtClean="0"/>
              <a:t>Tips for this training</a:t>
            </a:r>
            <a:endParaRPr lang="en-US" dirty="0"/>
          </a:p>
        </p:txBody>
      </p:sp>
    </p:spTree>
    <p:extLst>
      <p:ext uri="{BB962C8B-B14F-4D97-AF65-F5344CB8AC3E}">
        <p14:creationId xmlns:p14="http://schemas.microsoft.com/office/powerpoint/2010/main" val="3385397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Airport Coding</a:t>
            </a:r>
            <a:endParaRPr lang="en-US" dirty="0"/>
          </a:p>
        </p:txBody>
      </p:sp>
      <p:sp>
        <p:nvSpPr>
          <p:cNvPr id="3" name="Content Placeholder 2"/>
          <p:cNvSpPr>
            <a:spLocks noGrp="1"/>
          </p:cNvSpPr>
          <p:nvPr>
            <p:ph idx="1"/>
          </p:nvPr>
        </p:nvSpPr>
        <p:spPr>
          <a:xfrm>
            <a:off x="294469" y="1739151"/>
            <a:ext cx="8616449" cy="3421785"/>
          </a:xfrm>
        </p:spPr>
        <p:txBody>
          <a:bodyPr>
            <a:normAutofit fontScale="92500"/>
          </a:bodyPr>
          <a:lstStyle/>
          <a:p>
            <a:pPr marL="0" indent="0" algn="ctr">
              <a:spcAft>
                <a:spcPts val="1200"/>
              </a:spcAft>
              <a:buNone/>
            </a:pPr>
            <a:r>
              <a:rPr lang="en-US" sz="2800" u="sng" dirty="0" smtClean="0"/>
              <a:t>Travel’s responsibility</a:t>
            </a:r>
            <a:r>
              <a:rPr lang="en-US" sz="2800" dirty="0" smtClean="0"/>
              <a:t>:</a:t>
            </a:r>
          </a:p>
          <a:p>
            <a:pPr marL="0" indent="0" algn="ctr">
              <a:spcAft>
                <a:spcPts val="1200"/>
              </a:spcAft>
              <a:buNone/>
            </a:pPr>
            <a:r>
              <a:rPr lang="en-US" sz="2800" dirty="0" smtClean="0"/>
              <a:t>-Provide </a:t>
            </a:r>
            <a:r>
              <a:rPr lang="en-US" sz="2800" dirty="0"/>
              <a:t>airport </a:t>
            </a:r>
            <a:r>
              <a:rPr lang="en-US" sz="2800" dirty="0" smtClean="0"/>
              <a:t>code deadline chart by June 1</a:t>
            </a:r>
          </a:p>
          <a:p>
            <a:pPr marL="0" indent="0" algn="ctr">
              <a:spcAft>
                <a:spcPts val="1200"/>
              </a:spcAft>
              <a:buNone/>
            </a:pPr>
            <a:r>
              <a:rPr lang="en-US" sz="2800" u="sng" dirty="0" smtClean="0"/>
              <a:t>Field Staff Responsibility:</a:t>
            </a:r>
          </a:p>
          <a:p>
            <a:pPr>
              <a:spcAft>
                <a:spcPts val="1200"/>
              </a:spcAft>
              <a:buFontTx/>
              <a:buChar char="-"/>
            </a:pPr>
            <a:r>
              <a:rPr lang="en-US" sz="2800" dirty="0" smtClean="0"/>
              <a:t>Provide HF airport codes into AS/400 by deadline</a:t>
            </a:r>
          </a:p>
          <a:p>
            <a:pPr>
              <a:spcAft>
                <a:spcPts val="1200"/>
              </a:spcAft>
              <a:buFontTx/>
              <a:buChar char="-"/>
            </a:pPr>
            <a:r>
              <a:rPr lang="en-US" sz="2800" dirty="0" smtClean="0"/>
              <a:t>Airport is where HF lives or best guess</a:t>
            </a:r>
          </a:p>
          <a:p>
            <a:pPr marL="0" indent="0">
              <a:spcAft>
                <a:spcPts val="1200"/>
              </a:spcAft>
              <a:buNone/>
            </a:pPr>
            <a:endParaRPr lang="en-US" sz="2800"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63648">
            <a:off x="89952" y="1226921"/>
            <a:ext cx="2287671" cy="1189793"/>
          </a:xfrm>
          <a:prstGeom prst="rect">
            <a:avLst/>
          </a:prstGeom>
        </p:spPr>
      </p:pic>
      <p:sp>
        <p:nvSpPr>
          <p:cNvPr id="7" name="Rounded Rectangle 6"/>
          <p:cNvSpPr/>
          <p:nvPr/>
        </p:nvSpPr>
        <p:spPr>
          <a:xfrm>
            <a:off x="294469" y="4957939"/>
            <a:ext cx="8616448" cy="93032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Changes in airports after ticket issued = $150-$300 fees </a:t>
            </a:r>
            <a:endParaRPr lang="en-US" sz="24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25232944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1993" y="276966"/>
            <a:ext cx="1635829" cy="463612"/>
          </a:xfrm>
        </p:spPr>
        <p:txBody>
          <a:bodyPr/>
          <a:lstStyle/>
          <a:p>
            <a:r>
              <a:rPr lang="en-US" dirty="0" smtClean="0"/>
              <a:t>Airport Coding</a:t>
            </a:r>
            <a:endParaRPr lang="en-US" dirty="0"/>
          </a:p>
        </p:txBody>
      </p:sp>
      <p:sp>
        <p:nvSpPr>
          <p:cNvPr id="3" name="Content Placeholder 2"/>
          <p:cNvSpPr>
            <a:spLocks noGrp="1"/>
          </p:cNvSpPr>
          <p:nvPr>
            <p:ph idx="1"/>
          </p:nvPr>
        </p:nvSpPr>
        <p:spPr>
          <a:xfrm>
            <a:off x="442382" y="960895"/>
            <a:ext cx="8810106" cy="2619213"/>
          </a:xfrm>
        </p:spPr>
        <p:txBody>
          <a:bodyPr>
            <a:normAutofit/>
          </a:bodyPr>
          <a:lstStyle/>
          <a:p>
            <a:pPr marL="0" indent="0">
              <a:buNone/>
            </a:pPr>
            <a:r>
              <a:rPr lang="en-US" b="1" u="sng" dirty="0" smtClean="0"/>
              <a:t>Travel Changes:</a:t>
            </a:r>
          </a:p>
          <a:p>
            <a:pPr>
              <a:spcAft>
                <a:spcPts val="800"/>
              </a:spcAft>
              <a:buFontTx/>
              <a:buChar char="-"/>
            </a:pPr>
            <a:r>
              <a:rPr lang="en-US" dirty="0" smtClean="0"/>
              <a:t>AS/400 auto-generated airport changes </a:t>
            </a:r>
            <a:r>
              <a:rPr lang="en-US" dirty="0"/>
              <a:t>as placements are entered </a:t>
            </a:r>
            <a:endParaRPr lang="en-US" dirty="0" smtClean="0"/>
          </a:p>
          <a:p>
            <a:pPr lvl="1">
              <a:spcAft>
                <a:spcPts val="800"/>
              </a:spcAft>
              <a:buFontTx/>
              <a:buChar char="-"/>
            </a:pPr>
            <a:r>
              <a:rPr lang="en-US" dirty="0" smtClean="0">
                <a:solidFill>
                  <a:srgbClr val="D7226E"/>
                </a:solidFill>
              </a:rPr>
              <a:t>must be monitored in case they are not necessary</a:t>
            </a:r>
          </a:p>
          <a:p>
            <a:pPr>
              <a:spcAft>
                <a:spcPts val="800"/>
              </a:spcAft>
              <a:buFontTx/>
              <a:buChar char="-"/>
            </a:pPr>
            <a:r>
              <a:rPr lang="en-US" dirty="0"/>
              <a:t>We rely on your </a:t>
            </a:r>
            <a:r>
              <a:rPr lang="en-US" dirty="0" smtClean="0"/>
              <a:t>information</a:t>
            </a:r>
          </a:p>
          <a:p>
            <a:pPr marL="0" indent="0">
              <a:buNone/>
            </a:pPr>
            <a:endParaRPr lang="en-US" dirty="0"/>
          </a:p>
        </p:txBody>
      </p:sp>
      <p:sp>
        <p:nvSpPr>
          <p:cNvPr id="4" name="Rectangle 3"/>
          <p:cNvSpPr/>
          <p:nvPr/>
        </p:nvSpPr>
        <p:spPr>
          <a:xfrm>
            <a:off x="433953" y="3800425"/>
            <a:ext cx="8369083" cy="2231380"/>
          </a:xfrm>
          <a:prstGeom prst="rect">
            <a:avLst/>
          </a:prstGeom>
        </p:spPr>
        <p:txBody>
          <a:bodyPr wrap="square">
            <a:spAutoFit/>
          </a:bodyPr>
          <a:lstStyle/>
          <a:p>
            <a:r>
              <a:rPr lang="en-US" sz="2500" b="1" u="sng" dirty="0" smtClean="0">
                <a:solidFill>
                  <a:srgbClr val="454545"/>
                </a:solidFill>
                <a:latin typeface="Century Gothic"/>
                <a:cs typeface="Century Gothic"/>
              </a:rPr>
              <a:t>Your Work impacts Travel:</a:t>
            </a:r>
          </a:p>
          <a:p>
            <a:pPr>
              <a:spcAft>
                <a:spcPts val="800"/>
              </a:spcAft>
              <a:buFontTx/>
              <a:buChar char="-"/>
            </a:pPr>
            <a:r>
              <a:rPr lang="en-US" sz="2500" dirty="0" smtClean="0">
                <a:solidFill>
                  <a:srgbClr val="454545"/>
                </a:solidFill>
                <a:latin typeface="Century Gothic"/>
                <a:cs typeface="Century Gothic"/>
              </a:rPr>
              <a:t>Last </a:t>
            </a:r>
            <a:r>
              <a:rPr lang="en-US" sz="2500" dirty="0">
                <a:solidFill>
                  <a:srgbClr val="454545"/>
                </a:solidFill>
                <a:latin typeface="Century Gothic"/>
                <a:cs typeface="Century Gothic"/>
              </a:rPr>
              <a:t>minute </a:t>
            </a:r>
            <a:r>
              <a:rPr lang="en-US" sz="2500" dirty="0" smtClean="0">
                <a:solidFill>
                  <a:srgbClr val="454545"/>
                </a:solidFill>
                <a:latin typeface="Century Gothic"/>
                <a:cs typeface="Century Gothic"/>
              </a:rPr>
              <a:t>changes</a:t>
            </a:r>
          </a:p>
          <a:p>
            <a:pPr lvl="1">
              <a:spcAft>
                <a:spcPts val="800"/>
              </a:spcAft>
              <a:buFontTx/>
              <a:buChar char="-"/>
            </a:pPr>
            <a:r>
              <a:rPr lang="en-US" sz="2200" dirty="0" smtClean="0">
                <a:solidFill>
                  <a:srgbClr val="D7226E"/>
                </a:solidFill>
                <a:latin typeface="Century Gothic"/>
                <a:cs typeface="Century Gothic"/>
              </a:rPr>
              <a:t>   Require </a:t>
            </a:r>
            <a:r>
              <a:rPr lang="en-US" sz="2200" dirty="0">
                <a:solidFill>
                  <a:srgbClr val="D7226E"/>
                </a:solidFill>
                <a:latin typeface="Century Gothic"/>
                <a:cs typeface="Century Gothic"/>
              </a:rPr>
              <a:t>as </a:t>
            </a:r>
            <a:r>
              <a:rPr lang="en-US" sz="2200" dirty="0" smtClean="0">
                <a:solidFill>
                  <a:srgbClr val="D7226E"/>
                </a:solidFill>
                <a:latin typeface="Century Gothic"/>
                <a:cs typeface="Century Gothic"/>
              </a:rPr>
              <a:t>much </a:t>
            </a:r>
            <a:r>
              <a:rPr lang="en-US" sz="2200" dirty="0">
                <a:solidFill>
                  <a:srgbClr val="D7226E"/>
                </a:solidFill>
                <a:latin typeface="Century Gothic"/>
                <a:cs typeface="Century Gothic"/>
              </a:rPr>
              <a:t>work after </a:t>
            </a:r>
            <a:r>
              <a:rPr lang="en-US" sz="2200" dirty="0" smtClean="0">
                <a:solidFill>
                  <a:srgbClr val="D7226E"/>
                </a:solidFill>
                <a:latin typeface="Century Gothic"/>
                <a:cs typeface="Century Gothic"/>
              </a:rPr>
              <a:t>placement </a:t>
            </a:r>
            <a:r>
              <a:rPr lang="en-US" sz="2200" dirty="0">
                <a:solidFill>
                  <a:srgbClr val="D7226E"/>
                </a:solidFill>
                <a:latin typeface="Century Gothic"/>
                <a:cs typeface="Century Gothic"/>
              </a:rPr>
              <a:t>is </a:t>
            </a:r>
            <a:r>
              <a:rPr lang="en-US" sz="2200" dirty="0" smtClean="0">
                <a:solidFill>
                  <a:srgbClr val="D7226E"/>
                </a:solidFill>
                <a:latin typeface="Century Gothic"/>
                <a:cs typeface="Century Gothic"/>
              </a:rPr>
              <a:t>complete</a:t>
            </a:r>
          </a:p>
          <a:p>
            <a:pPr lvl="1">
              <a:spcAft>
                <a:spcPts val="800"/>
              </a:spcAft>
              <a:buFontTx/>
              <a:buChar char="-"/>
            </a:pPr>
            <a:r>
              <a:rPr lang="en-US" sz="2200" dirty="0" smtClean="0">
                <a:solidFill>
                  <a:srgbClr val="D7226E"/>
                </a:solidFill>
                <a:latin typeface="Century Gothic"/>
                <a:cs typeface="Century Gothic"/>
              </a:rPr>
              <a:t>   Affects our staffing in airports</a:t>
            </a:r>
            <a:endParaRPr lang="en-US" sz="2200" dirty="0">
              <a:solidFill>
                <a:srgbClr val="454545"/>
              </a:solidFill>
              <a:latin typeface="Century Gothic"/>
              <a:cs typeface="Century Gothic"/>
            </a:endParaRPr>
          </a:p>
          <a:p>
            <a:pPr>
              <a:spcAft>
                <a:spcPts val="800"/>
              </a:spcAft>
              <a:buFontTx/>
              <a:buChar char="-"/>
            </a:pPr>
            <a:r>
              <a:rPr lang="en-US" sz="2500" dirty="0">
                <a:solidFill>
                  <a:srgbClr val="454545"/>
                </a:solidFill>
                <a:latin typeface="Century Gothic"/>
                <a:cs typeface="Century Gothic"/>
              </a:rPr>
              <a:t>More changes = </a:t>
            </a:r>
            <a:r>
              <a:rPr lang="en-US" sz="2500" b="1" i="1" dirty="0">
                <a:solidFill>
                  <a:srgbClr val="454545"/>
                </a:solidFill>
                <a:latin typeface="Century Gothic"/>
                <a:cs typeface="Century Gothic"/>
              </a:rPr>
              <a:t>more airline fees &amp; penalties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63648">
            <a:off x="6056799" y="2985212"/>
            <a:ext cx="2287671" cy="1189793"/>
          </a:xfrm>
          <a:prstGeom prst="rect">
            <a:avLst/>
          </a:prstGeom>
        </p:spPr>
      </p:pic>
    </p:spTree>
    <p:extLst>
      <p:ext uri="{BB962C8B-B14F-4D97-AF65-F5344CB8AC3E}">
        <p14:creationId xmlns:p14="http://schemas.microsoft.com/office/powerpoint/2010/main" val="275071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7828" t="12175" r="19098" b="11177"/>
          <a:stretch/>
        </p:blipFill>
        <p:spPr>
          <a:xfrm>
            <a:off x="1045192" y="4170081"/>
            <a:ext cx="1416424" cy="1721225"/>
          </a:xfrm>
          <a:prstGeom prst="rect">
            <a:avLst/>
          </a:prstGeom>
        </p:spPr>
      </p:pic>
      <p:sp>
        <p:nvSpPr>
          <p:cNvPr id="2" name="Title 1"/>
          <p:cNvSpPr>
            <a:spLocks noGrp="1"/>
          </p:cNvSpPr>
          <p:nvPr>
            <p:ph type="title"/>
          </p:nvPr>
        </p:nvSpPr>
        <p:spPr>
          <a:xfrm>
            <a:off x="825787" y="134692"/>
            <a:ext cx="1635829" cy="463612"/>
          </a:xfrm>
        </p:spPr>
        <p:txBody>
          <a:bodyPr/>
          <a:lstStyle/>
          <a:p>
            <a:r>
              <a:rPr lang="en-US" dirty="0" smtClean="0"/>
              <a:t>TRAVEL PROCESS</a:t>
            </a:r>
            <a:endParaRPr lang="en-US" dirty="0"/>
          </a:p>
        </p:txBody>
      </p:sp>
      <p:graphicFrame>
        <p:nvGraphicFramePr>
          <p:cNvPr id="5" name="Diagram 4"/>
          <p:cNvGraphicFramePr/>
          <p:nvPr>
            <p:extLst>
              <p:ext uri="{D42A27DB-BD31-4B8C-83A1-F6EECF244321}">
                <p14:modId xmlns:p14="http://schemas.microsoft.com/office/powerpoint/2010/main" val="1924710291"/>
              </p:ext>
            </p:extLst>
          </p:nvPr>
        </p:nvGraphicFramePr>
        <p:xfrm>
          <a:off x="2321858" y="1093694"/>
          <a:ext cx="6822142" cy="47976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 Placeholder 5"/>
          <p:cNvSpPr txBox="1">
            <a:spLocks/>
          </p:cNvSpPr>
          <p:nvPr/>
        </p:nvSpPr>
        <p:spPr>
          <a:xfrm>
            <a:off x="182316" y="1428478"/>
            <a:ext cx="5562599" cy="44634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solidFill>
                  <a:srgbClr val="4AC4D7"/>
                </a:solidFill>
                <a:latin typeface="Century Gothic"/>
                <a:cs typeface="Century Gothic"/>
              </a:rPr>
              <a:t>Before student Flies…</a:t>
            </a:r>
          </a:p>
        </p:txBody>
      </p:sp>
      <p:sp>
        <p:nvSpPr>
          <p:cNvPr id="7" name="Text Placeholder 5"/>
          <p:cNvSpPr txBox="1">
            <a:spLocks/>
          </p:cNvSpPr>
          <p:nvPr/>
        </p:nvSpPr>
        <p:spPr>
          <a:xfrm>
            <a:off x="0" y="3572427"/>
            <a:ext cx="1604684" cy="167506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solidFill>
                  <a:schemeClr val="tx2">
                    <a:lumMod val="50000"/>
                  </a:schemeClr>
                </a:solidFill>
              </a:rPr>
              <a:t>YFU Travel Staff</a:t>
            </a:r>
            <a:endParaRPr lang="en-US" dirty="0">
              <a:solidFill>
                <a:schemeClr val="tx2">
                  <a:lumMod val="50000"/>
                </a:schemeClr>
              </a:solidFill>
            </a:endParaRPr>
          </a:p>
        </p:txBody>
      </p:sp>
    </p:spTree>
    <p:extLst>
      <p:ext uri="{BB962C8B-B14F-4D97-AF65-F5344CB8AC3E}">
        <p14:creationId xmlns:p14="http://schemas.microsoft.com/office/powerpoint/2010/main" val="39679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1224699F-42F3-492B-90E6-D75655042C19}"/>
                                            </p:graphicEl>
                                          </p:spTgt>
                                        </p:tgtEl>
                                        <p:attrNameLst>
                                          <p:attrName>style.visibility</p:attrName>
                                        </p:attrNameLst>
                                      </p:cBhvr>
                                      <p:to>
                                        <p:strVal val="visible"/>
                                      </p:to>
                                    </p:set>
                                    <p:animEffect transition="in" filter="fade">
                                      <p:cBhvr>
                                        <p:cTn id="7" dur="500"/>
                                        <p:tgtEl>
                                          <p:spTgt spid="5">
                                            <p:graphicEl>
                                              <a:dgm id="{1224699F-42F3-492B-90E6-D75655042C1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14E3237F-4CDF-42DC-AF8A-C833A20D60B2}"/>
                                            </p:graphicEl>
                                          </p:spTgt>
                                        </p:tgtEl>
                                        <p:attrNameLst>
                                          <p:attrName>style.visibility</p:attrName>
                                        </p:attrNameLst>
                                      </p:cBhvr>
                                      <p:to>
                                        <p:strVal val="visible"/>
                                      </p:to>
                                    </p:set>
                                    <p:animEffect transition="in" filter="fade">
                                      <p:cBhvr>
                                        <p:cTn id="12" dur="500"/>
                                        <p:tgtEl>
                                          <p:spTgt spid="5">
                                            <p:graphicEl>
                                              <a:dgm id="{14E3237F-4CDF-42DC-AF8A-C833A20D60B2}"/>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AF2458E5-C45D-42F7-B9BB-DDDC8B23C8A4}"/>
                                            </p:graphicEl>
                                          </p:spTgt>
                                        </p:tgtEl>
                                        <p:attrNameLst>
                                          <p:attrName>style.visibility</p:attrName>
                                        </p:attrNameLst>
                                      </p:cBhvr>
                                      <p:to>
                                        <p:strVal val="visible"/>
                                      </p:to>
                                    </p:set>
                                    <p:animEffect transition="in" filter="fade">
                                      <p:cBhvr>
                                        <p:cTn id="15" dur="500"/>
                                        <p:tgtEl>
                                          <p:spTgt spid="5">
                                            <p:graphicEl>
                                              <a:dgm id="{AF2458E5-C45D-42F7-B9BB-DDDC8B23C8A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ABD2D35B-3159-4B38-A4A8-EB4FCB97B312}"/>
                                            </p:graphicEl>
                                          </p:spTgt>
                                        </p:tgtEl>
                                        <p:attrNameLst>
                                          <p:attrName>style.visibility</p:attrName>
                                        </p:attrNameLst>
                                      </p:cBhvr>
                                      <p:to>
                                        <p:strVal val="visible"/>
                                      </p:to>
                                    </p:set>
                                    <p:animEffect transition="in" filter="fade">
                                      <p:cBhvr>
                                        <p:cTn id="20" dur="500"/>
                                        <p:tgtEl>
                                          <p:spTgt spid="5">
                                            <p:graphicEl>
                                              <a:dgm id="{ABD2D35B-3159-4B38-A4A8-EB4FCB97B312}"/>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graphicEl>
                                              <a:dgm id="{6A8025C0-A117-40E3-B888-F6138E33C8B9}"/>
                                            </p:graphicEl>
                                          </p:spTgt>
                                        </p:tgtEl>
                                        <p:attrNameLst>
                                          <p:attrName>style.visibility</p:attrName>
                                        </p:attrNameLst>
                                      </p:cBhvr>
                                      <p:to>
                                        <p:strVal val="visible"/>
                                      </p:to>
                                    </p:set>
                                    <p:animEffect transition="in" filter="fade">
                                      <p:cBhvr>
                                        <p:cTn id="25" dur="500"/>
                                        <p:tgtEl>
                                          <p:spTgt spid="5">
                                            <p:graphicEl>
                                              <a:dgm id="{6A8025C0-A117-40E3-B888-F6138E33C8B9}"/>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graphicEl>
                                              <a:dgm id="{27260193-8ABB-41F7-9199-6EB5E2292612}"/>
                                            </p:graphicEl>
                                          </p:spTgt>
                                        </p:tgtEl>
                                        <p:attrNameLst>
                                          <p:attrName>style.visibility</p:attrName>
                                        </p:attrNameLst>
                                      </p:cBhvr>
                                      <p:to>
                                        <p:strVal val="visible"/>
                                      </p:to>
                                    </p:set>
                                    <p:animEffect transition="in" filter="fade">
                                      <p:cBhvr>
                                        <p:cTn id="30" dur="500"/>
                                        <p:tgtEl>
                                          <p:spTgt spid="5">
                                            <p:graphicEl>
                                              <a:dgm id="{27260193-8ABB-41F7-9199-6EB5E2292612}"/>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90"/>
                                          </p:val>
                                        </p:tav>
                                        <p:tav tm="100000">
                                          <p:val>
                                            <p:fltVal val="0"/>
                                          </p:val>
                                        </p:tav>
                                      </p:tavLst>
                                    </p:anim>
                                    <p:animEffect transition="in" filter="fade">
                                      <p:cBhvr>
                                        <p:cTn id="38" dur="1000"/>
                                        <p:tgtEl>
                                          <p:spTgt spid="7"/>
                                        </p:tgtEl>
                                      </p:cBhvr>
                                    </p:animEffect>
                                  </p:childTnLst>
                                </p:cTn>
                              </p:par>
                              <p:par>
                                <p:cTn id="39" presetID="1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4303058" y="2294965"/>
            <a:ext cx="950259"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Travel Process</a:t>
            </a:r>
            <a:endParaRPr lang="en-US" dirty="0"/>
          </a:p>
        </p:txBody>
      </p:sp>
      <p:sp>
        <p:nvSpPr>
          <p:cNvPr id="5" name="Text Placeholder 5"/>
          <p:cNvSpPr txBox="1">
            <a:spLocks/>
          </p:cNvSpPr>
          <p:nvPr/>
        </p:nvSpPr>
        <p:spPr>
          <a:xfrm>
            <a:off x="284552" y="1234877"/>
            <a:ext cx="5562599" cy="44634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solidFill>
                  <a:srgbClr val="4AC4D7"/>
                </a:solidFill>
                <a:latin typeface="Century Gothic"/>
                <a:cs typeface="Century Gothic"/>
              </a:rPr>
              <a:t>Student Arrival Day….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411" y="675010"/>
            <a:ext cx="2152963" cy="1119733"/>
          </a:xfrm>
          <a:prstGeom prst="rect">
            <a:avLst/>
          </a:prstGeom>
        </p:spPr>
      </p:pic>
      <p:graphicFrame>
        <p:nvGraphicFramePr>
          <p:cNvPr id="11" name="Diagram 10"/>
          <p:cNvGraphicFramePr/>
          <p:nvPr>
            <p:extLst>
              <p:ext uri="{D42A27DB-BD31-4B8C-83A1-F6EECF244321}">
                <p14:modId xmlns:p14="http://schemas.microsoft.com/office/powerpoint/2010/main" val="1915842079"/>
              </p:ext>
            </p:extLst>
          </p:nvPr>
        </p:nvGraphicFramePr>
        <p:xfrm>
          <a:off x="1039906" y="1458048"/>
          <a:ext cx="7799294" cy="47169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Oval 14"/>
          <p:cNvSpPr/>
          <p:nvPr/>
        </p:nvSpPr>
        <p:spPr>
          <a:xfrm rot="21230222">
            <a:off x="1014737" y="3578786"/>
            <a:ext cx="3029141" cy="2047773"/>
          </a:xfrm>
          <a:prstGeom prst="ellipse">
            <a:avLst/>
          </a:prstGeom>
          <a:solidFill>
            <a:srgbClr val="F0A61E"/>
          </a:solidFill>
          <a:ln>
            <a:solidFill>
              <a:srgbClr val="F0A61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*Encourage Host families to OPT into Travel Notification*</a:t>
            </a:r>
            <a:endParaRPr lang="en-US" sz="240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163250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9922" y="312824"/>
            <a:ext cx="1635829" cy="463612"/>
          </a:xfrm>
        </p:spPr>
        <p:txBody>
          <a:bodyPr/>
          <a:lstStyle/>
          <a:p>
            <a:r>
              <a:rPr lang="en-US" dirty="0" smtClean="0"/>
              <a:t>RETURN TRAVEL</a:t>
            </a:r>
            <a:endParaRPr lang="en-US" dirty="0"/>
          </a:p>
        </p:txBody>
      </p:sp>
      <p:graphicFrame>
        <p:nvGraphicFramePr>
          <p:cNvPr id="5" name="Diagram 4"/>
          <p:cNvGraphicFramePr/>
          <p:nvPr>
            <p:extLst>
              <p:ext uri="{D42A27DB-BD31-4B8C-83A1-F6EECF244321}">
                <p14:modId xmlns:p14="http://schemas.microsoft.com/office/powerpoint/2010/main" val="3569615860"/>
              </p:ext>
            </p:extLst>
          </p:nvPr>
        </p:nvGraphicFramePr>
        <p:xfrm>
          <a:off x="98610" y="1442426"/>
          <a:ext cx="9045390" cy="5154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264197" y="1442426"/>
            <a:ext cx="6607278" cy="523220"/>
          </a:xfrm>
          <a:prstGeom prst="rect">
            <a:avLst/>
          </a:prstGeom>
          <a:noFill/>
        </p:spPr>
        <p:txBody>
          <a:bodyPr wrap="square" rtlCol="0">
            <a:spAutoFit/>
          </a:bodyPr>
          <a:lstStyle/>
          <a:p>
            <a:pPr algn="ctr"/>
            <a:r>
              <a:rPr lang="en-US" sz="2800" dirty="0" smtClean="0"/>
              <a:t>Can students choose their return date?</a:t>
            </a:r>
            <a:endParaRPr lang="en-US" sz="2800" dirty="0"/>
          </a:p>
        </p:txBody>
      </p:sp>
    </p:spTree>
    <p:extLst>
      <p:ext uri="{BB962C8B-B14F-4D97-AF65-F5344CB8AC3E}">
        <p14:creationId xmlns:p14="http://schemas.microsoft.com/office/powerpoint/2010/main" val="8107783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a:t>
            </a:r>
            <a:endParaRPr lang="en-US" dirty="0"/>
          </a:p>
        </p:txBody>
      </p:sp>
      <p:sp>
        <p:nvSpPr>
          <p:cNvPr id="3" name="3 CuadroTexto"/>
          <p:cNvSpPr txBox="1"/>
          <p:nvPr/>
        </p:nvSpPr>
        <p:spPr>
          <a:xfrm>
            <a:off x="3760840" y="2138082"/>
            <a:ext cx="5501148" cy="3785652"/>
          </a:xfrm>
          <a:prstGeom prst="rect">
            <a:avLst/>
          </a:prstGeom>
          <a:solidFill>
            <a:schemeClr val="bg2">
              <a:lumMod val="65000"/>
            </a:schemeClr>
          </a:solidFill>
          <a:effectLst>
            <a:softEdge rad="317500"/>
          </a:effectLst>
        </p:spPr>
        <p:txBody>
          <a:bodyPr wrap="square">
            <a:spAutoFit/>
          </a:bodyPr>
          <a:lstStyle/>
          <a:p>
            <a:pPr eaLnBrk="1" fontAlgn="auto" hangingPunct="1">
              <a:spcBef>
                <a:spcPts val="0"/>
              </a:spcBef>
              <a:spcAft>
                <a:spcPts val="0"/>
              </a:spcAft>
              <a:defRPr/>
            </a:pPr>
            <a:r>
              <a:rPr lang="es-US" sz="2400" b="1" dirty="0" smtClean="0">
                <a:solidFill>
                  <a:srgbClr val="006600"/>
                </a:solidFill>
              </a:rPr>
              <a:t>Alex </a:t>
            </a:r>
            <a:r>
              <a:rPr lang="es-US" sz="2400" b="1" dirty="0">
                <a:solidFill>
                  <a:srgbClr val="006600"/>
                </a:solidFill>
              </a:rPr>
              <a:t>Lopez</a:t>
            </a:r>
            <a:r>
              <a:rPr lang="es-US" sz="2400" b="1" dirty="0">
                <a:solidFill>
                  <a:schemeClr val="tx2">
                    <a:lumMod val="50000"/>
                  </a:schemeClr>
                </a:solidFill>
              </a:rPr>
              <a:t>, Director of </a:t>
            </a:r>
            <a:r>
              <a:rPr lang="es-US" sz="2400" b="1" dirty="0" err="1">
                <a:solidFill>
                  <a:schemeClr val="tx2">
                    <a:lumMod val="50000"/>
                  </a:schemeClr>
                </a:solidFill>
              </a:rPr>
              <a:t>Travel</a:t>
            </a:r>
            <a:r>
              <a:rPr lang="es-US" sz="2400" b="1" dirty="0"/>
              <a:t/>
            </a:r>
            <a:br>
              <a:rPr lang="es-US" sz="2400" b="1" dirty="0"/>
            </a:br>
            <a:r>
              <a:rPr lang="es-ES_tradnl" sz="2400" u="sng" dirty="0">
                <a:hlinkClick r:id="rId3"/>
              </a:rPr>
              <a:t>alopez@yfu.org</a:t>
            </a:r>
            <a:r>
              <a:rPr lang="es-ES_tradnl" sz="2400" dirty="0"/>
              <a:t>    </a:t>
            </a:r>
            <a:r>
              <a:rPr lang="es-ES_tradnl" sz="2400" dirty="0">
                <a:solidFill>
                  <a:schemeClr val="tx2">
                    <a:lumMod val="50000"/>
                  </a:schemeClr>
                </a:solidFill>
              </a:rPr>
              <a:t>Phone:202-774-5255</a:t>
            </a:r>
            <a:r>
              <a:rPr lang="es-ES_tradnl" sz="2400" dirty="0"/>
              <a:t/>
            </a:r>
            <a:br>
              <a:rPr lang="es-ES_tradnl" sz="2400" dirty="0"/>
            </a:br>
            <a:endParaRPr lang="es-US" sz="2400" b="1" dirty="0"/>
          </a:p>
          <a:p>
            <a:pPr marL="285750" indent="-285750" eaLnBrk="1" fontAlgn="auto" hangingPunct="1">
              <a:spcBef>
                <a:spcPts val="0"/>
              </a:spcBef>
              <a:spcAft>
                <a:spcPts val="0"/>
              </a:spcAft>
              <a:buFont typeface="Wingdings" pitchFamily="2" charset="2"/>
              <a:buChar char="v"/>
              <a:defRPr/>
            </a:pPr>
            <a:r>
              <a:rPr lang="es-US" sz="2400" b="1" dirty="0">
                <a:solidFill>
                  <a:srgbClr val="006600"/>
                </a:solidFill>
              </a:rPr>
              <a:t>Heather Dorsey</a:t>
            </a:r>
            <a:r>
              <a:rPr lang="es-US" sz="2400" b="1" dirty="0">
                <a:solidFill>
                  <a:schemeClr val="tx2">
                    <a:lumMod val="50000"/>
                  </a:schemeClr>
                </a:solidFill>
              </a:rPr>
              <a:t>, Manager of </a:t>
            </a:r>
            <a:r>
              <a:rPr lang="es-US" sz="2400" b="1" dirty="0" err="1">
                <a:solidFill>
                  <a:schemeClr val="tx2">
                    <a:lumMod val="50000"/>
                  </a:schemeClr>
                </a:solidFill>
              </a:rPr>
              <a:t>Travel</a:t>
            </a:r>
            <a:r>
              <a:rPr lang="es-US" sz="2400" b="1" dirty="0">
                <a:solidFill>
                  <a:schemeClr val="tx2">
                    <a:lumMod val="50000"/>
                  </a:schemeClr>
                </a:solidFill>
              </a:rPr>
              <a:t> </a:t>
            </a:r>
            <a:r>
              <a:rPr lang="es-US" sz="2400" b="1" dirty="0" err="1" smtClean="0">
                <a:solidFill>
                  <a:schemeClr val="tx2">
                    <a:lumMod val="50000"/>
                  </a:schemeClr>
                </a:solidFill>
              </a:rPr>
              <a:t>Operations</a:t>
            </a:r>
            <a:r>
              <a:rPr lang="es-US" sz="2400" b="1" dirty="0" smtClean="0">
                <a:solidFill>
                  <a:schemeClr val="tx2">
                    <a:lumMod val="50000"/>
                  </a:schemeClr>
                </a:solidFill>
              </a:rPr>
              <a:t> </a:t>
            </a:r>
            <a:r>
              <a:rPr lang="en-US" sz="2400" u="sng" dirty="0" smtClean="0">
                <a:hlinkClick r:id="rId4"/>
              </a:rPr>
              <a:t>hdorsey@yfu.org</a:t>
            </a:r>
            <a:r>
              <a:rPr lang="en-US" sz="2400" dirty="0" smtClean="0"/>
              <a:t>      </a:t>
            </a:r>
          </a:p>
          <a:p>
            <a:pPr eaLnBrk="1" fontAlgn="auto" hangingPunct="1">
              <a:spcBef>
                <a:spcPts val="0"/>
              </a:spcBef>
              <a:spcAft>
                <a:spcPts val="0"/>
              </a:spcAft>
              <a:defRPr/>
            </a:pPr>
            <a:r>
              <a:rPr lang="en-US" sz="2400" dirty="0" smtClean="0">
                <a:solidFill>
                  <a:schemeClr val="tx2">
                    <a:lumMod val="50000"/>
                  </a:schemeClr>
                </a:solidFill>
              </a:rPr>
              <a:t>    Phone</a:t>
            </a:r>
            <a:r>
              <a:rPr lang="en-US" sz="2400" dirty="0">
                <a:solidFill>
                  <a:schemeClr val="tx2">
                    <a:lumMod val="50000"/>
                  </a:schemeClr>
                </a:solidFill>
              </a:rPr>
              <a:t>: 202-774-5251</a:t>
            </a:r>
            <a:r>
              <a:rPr lang="en-US" sz="2400" dirty="0"/>
              <a:t/>
            </a:r>
            <a:br>
              <a:rPr lang="en-US" sz="2400" dirty="0"/>
            </a:br>
            <a:endParaRPr lang="es-US" sz="2400" b="1" dirty="0"/>
          </a:p>
          <a:p>
            <a:pPr marL="285750" indent="-285750" eaLnBrk="1" fontAlgn="auto" hangingPunct="1">
              <a:spcBef>
                <a:spcPts val="0"/>
              </a:spcBef>
              <a:spcAft>
                <a:spcPts val="0"/>
              </a:spcAft>
              <a:buFont typeface="Wingdings" pitchFamily="2" charset="2"/>
              <a:buChar char="v"/>
              <a:defRPr/>
            </a:pPr>
            <a:r>
              <a:rPr lang="es-US" sz="2400" b="1" dirty="0">
                <a:solidFill>
                  <a:srgbClr val="006600"/>
                </a:solidFill>
              </a:rPr>
              <a:t>Rossitza Newhall</a:t>
            </a:r>
            <a:r>
              <a:rPr lang="es-US" sz="2400" b="1" dirty="0">
                <a:solidFill>
                  <a:schemeClr val="tx2">
                    <a:lumMod val="50000"/>
                  </a:schemeClr>
                </a:solidFill>
              </a:rPr>
              <a:t>, Travel </a:t>
            </a:r>
            <a:r>
              <a:rPr lang="es-US" sz="2400" b="1" dirty="0" err="1">
                <a:solidFill>
                  <a:schemeClr val="tx2">
                    <a:lumMod val="50000"/>
                  </a:schemeClr>
                </a:solidFill>
              </a:rPr>
              <a:t>Operations</a:t>
            </a:r>
            <a:r>
              <a:rPr lang="es-US" sz="2400" b="1" dirty="0">
                <a:solidFill>
                  <a:schemeClr val="tx2">
                    <a:lumMod val="50000"/>
                  </a:schemeClr>
                </a:solidFill>
              </a:rPr>
              <a:t> &amp; </a:t>
            </a:r>
            <a:r>
              <a:rPr lang="es-US" sz="2400" b="1" dirty="0" err="1">
                <a:solidFill>
                  <a:schemeClr val="tx2">
                    <a:lumMod val="50000"/>
                  </a:schemeClr>
                </a:solidFill>
              </a:rPr>
              <a:t>Systems</a:t>
            </a:r>
            <a:r>
              <a:rPr lang="es-US" sz="2400" b="1" dirty="0">
                <a:solidFill>
                  <a:schemeClr val="tx2">
                    <a:lumMod val="50000"/>
                  </a:schemeClr>
                </a:solidFill>
              </a:rPr>
              <a:t> </a:t>
            </a:r>
            <a:r>
              <a:rPr lang="es-US" sz="2400" b="1" dirty="0" err="1" smtClean="0">
                <a:solidFill>
                  <a:schemeClr val="tx2">
                    <a:lumMod val="50000"/>
                  </a:schemeClr>
                </a:solidFill>
              </a:rPr>
              <a:t>Specialist</a:t>
            </a:r>
            <a:r>
              <a:rPr lang="es-US" sz="2400" b="1" dirty="0" smtClean="0">
                <a:solidFill>
                  <a:schemeClr val="tx2">
                    <a:lumMod val="50000"/>
                  </a:schemeClr>
                </a:solidFill>
              </a:rPr>
              <a:t>  </a:t>
            </a:r>
            <a:r>
              <a:rPr lang="en-US" sz="2400" u="sng" dirty="0" smtClean="0">
                <a:hlinkClick r:id="rId4"/>
              </a:rPr>
              <a:t>rnewhall@yfu.org </a:t>
            </a:r>
            <a:r>
              <a:rPr lang="en-US" sz="2400" dirty="0">
                <a:solidFill>
                  <a:schemeClr val="tx2">
                    <a:lumMod val="50000"/>
                  </a:schemeClr>
                </a:solidFill>
              </a:rPr>
              <a:t> </a:t>
            </a:r>
            <a:r>
              <a:rPr lang="en-US" sz="2400" dirty="0" smtClean="0">
                <a:solidFill>
                  <a:schemeClr val="tx2">
                    <a:lumMod val="50000"/>
                  </a:schemeClr>
                </a:solidFill>
              </a:rPr>
              <a:t>Phone</a:t>
            </a:r>
            <a:r>
              <a:rPr lang="en-US" sz="2400" dirty="0">
                <a:solidFill>
                  <a:schemeClr val="tx2">
                    <a:lumMod val="50000"/>
                  </a:schemeClr>
                </a:solidFill>
              </a:rPr>
              <a:t>: 202-774-5254</a:t>
            </a:r>
            <a:endParaRPr lang="es-US" sz="2400" b="1" dirty="0">
              <a:solidFill>
                <a:schemeClr val="tx2">
                  <a:lumMod val="50000"/>
                </a:schemeClr>
              </a:solidFill>
            </a:endParaRPr>
          </a:p>
        </p:txBody>
      </p:sp>
      <p:sp>
        <p:nvSpPr>
          <p:cNvPr id="4" name="Rectangle 3"/>
          <p:cNvSpPr/>
          <p:nvPr/>
        </p:nvSpPr>
        <p:spPr>
          <a:xfrm>
            <a:off x="551782" y="972287"/>
            <a:ext cx="8229599" cy="1077218"/>
          </a:xfrm>
          <a:prstGeom prst="rect">
            <a:avLst/>
          </a:prstGeom>
          <a:solidFill>
            <a:schemeClr val="tx2">
              <a:lumMod val="20000"/>
              <a:lumOff val="80000"/>
            </a:schemeClr>
          </a:solidFill>
          <a:effectLst>
            <a:softEdge rad="317500"/>
          </a:effectLst>
        </p:spPr>
        <p:txBody>
          <a:bodyPr wrap="square">
            <a:spAutoFit/>
          </a:bodyPr>
          <a:lstStyle/>
          <a:p>
            <a:pPr>
              <a:defRPr/>
            </a:pPr>
            <a:r>
              <a:rPr lang="es-US" sz="2400" b="1" u="sng" dirty="0">
                <a:solidFill>
                  <a:srgbClr val="006600"/>
                </a:solidFill>
              </a:rPr>
              <a:t>TRAVEL HOTLINE:</a:t>
            </a:r>
          </a:p>
          <a:p>
            <a:pPr>
              <a:defRPr/>
            </a:pPr>
            <a:r>
              <a:rPr lang="es-US" sz="4000" b="1" dirty="0">
                <a:solidFill>
                  <a:schemeClr val="tx2">
                    <a:lumMod val="50000"/>
                  </a:schemeClr>
                </a:solidFill>
              </a:rPr>
              <a:t>1-800-705-9510 </a:t>
            </a:r>
            <a:r>
              <a:rPr lang="es-US" sz="2400" b="1" dirty="0" err="1">
                <a:solidFill>
                  <a:schemeClr val="tx2">
                    <a:lumMod val="50000"/>
                  </a:schemeClr>
                </a:solidFill>
              </a:rPr>
              <a:t>for</a:t>
            </a:r>
            <a:r>
              <a:rPr lang="es-US" sz="2400" b="1" dirty="0">
                <a:solidFill>
                  <a:schemeClr val="tx2">
                    <a:lumMod val="50000"/>
                  </a:schemeClr>
                </a:solidFill>
              </a:rPr>
              <a:t> </a:t>
            </a:r>
            <a:r>
              <a:rPr lang="es-US" sz="2400" b="1" dirty="0" err="1">
                <a:solidFill>
                  <a:schemeClr val="tx2">
                    <a:lumMod val="50000"/>
                  </a:schemeClr>
                </a:solidFill>
              </a:rPr>
              <a:t>all</a:t>
            </a:r>
            <a:r>
              <a:rPr lang="es-US" sz="2400" b="1" dirty="0">
                <a:solidFill>
                  <a:schemeClr val="tx2">
                    <a:lumMod val="50000"/>
                  </a:schemeClr>
                </a:solidFill>
              </a:rPr>
              <a:t> </a:t>
            </a:r>
            <a:r>
              <a:rPr lang="es-US" sz="2400" b="1" dirty="0" err="1">
                <a:solidFill>
                  <a:schemeClr val="tx2">
                    <a:lumMod val="50000"/>
                  </a:schemeClr>
                </a:solidFill>
              </a:rPr>
              <a:t>Travel</a:t>
            </a:r>
            <a:r>
              <a:rPr lang="es-US" sz="2400" b="1" dirty="0">
                <a:solidFill>
                  <a:schemeClr val="tx2">
                    <a:lumMod val="50000"/>
                  </a:schemeClr>
                </a:solidFill>
              </a:rPr>
              <a:t> </a:t>
            </a:r>
            <a:r>
              <a:rPr lang="es-US" sz="2400" b="1" dirty="0" err="1">
                <a:solidFill>
                  <a:schemeClr val="tx2">
                    <a:lumMod val="50000"/>
                  </a:schemeClr>
                </a:solidFill>
              </a:rPr>
              <a:t>related</a:t>
            </a:r>
            <a:r>
              <a:rPr lang="es-US" sz="2400" b="1" dirty="0">
                <a:solidFill>
                  <a:schemeClr val="tx2">
                    <a:lumMod val="50000"/>
                  </a:schemeClr>
                </a:solidFill>
              </a:rPr>
              <a:t> </a:t>
            </a:r>
            <a:r>
              <a:rPr lang="es-US" sz="2400" b="1" dirty="0" err="1">
                <a:solidFill>
                  <a:schemeClr val="tx2">
                    <a:lumMod val="50000"/>
                  </a:schemeClr>
                </a:solidFill>
              </a:rPr>
              <a:t>questions</a:t>
            </a:r>
            <a:endParaRPr lang="es-US" sz="4000" b="1" dirty="0">
              <a:solidFill>
                <a:schemeClr val="tx2">
                  <a:lumMod val="50000"/>
                </a:schemeClr>
              </a:solidFill>
            </a:endParaRPr>
          </a:p>
        </p:txBody>
      </p:sp>
    </p:spTree>
    <p:extLst>
      <p:ext uri="{BB962C8B-B14F-4D97-AF65-F5344CB8AC3E}">
        <p14:creationId xmlns:p14="http://schemas.microsoft.com/office/powerpoint/2010/main" val="32524426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982" y="-97163"/>
            <a:ext cx="8229600" cy="749500"/>
          </a:xfrm>
        </p:spPr>
        <p:txBody>
          <a:bodyPr>
            <a:normAutofit/>
          </a:bodyPr>
          <a:lstStyle/>
          <a:p>
            <a:r>
              <a:rPr lang="en-US" altLang="en-US" dirty="0" smtClean="0"/>
              <a:t>Student Travel</a:t>
            </a:r>
            <a:endParaRPr lang="en-US" altLang="en-US" dirty="0"/>
          </a:p>
        </p:txBody>
      </p:sp>
      <p:sp>
        <p:nvSpPr>
          <p:cNvPr id="3" name="Rectangle 3"/>
          <p:cNvSpPr txBox="1">
            <a:spLocks noChangeArrowheads="1"/>
          </p:cNvSpPr>
          <p:nvPr/>
        </p:nvSpPr>
        <p:spPr>
          <a:xfrm>
            <a:off x="5980670" y="4781949"/>
            <a:ext cx="2644345" cy="758239"/>
          </a:xfrm>
          <a:prstGeom prst="rect">
            <a:avLst/>
          </a:prstGeom>
          <a:solidFill>
            <a:srgbClr val="4AC4D7"/>
          </a:solidFill>
          <a:effectLst>
            <a:softEdge rad="127000"/>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altLang="en-US" sz="2400" dirty="0" smtClean="0"/>
              <a:t>By Heather, Alex &amp; Rossitza</a:t>
            </a:r>
          </a:p>
        </p:txBody>
      </p:sp>
    </p:spTree>
    <p:extLst>
      <p:ext uri="{BB962C8B-B14F-4D97-AF65-F5344CB8AC3E}">
        <p14:creationId xmlns:p14="http://schemas.microsoft.com/office/powerpoint/2010/main" val="24900647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163061" y="4495937"/>
            <a:ext cx="1251209" cy="1517405"/>
          </a:xfrm>
        </p:spPr>
      </p:pic>
      <p:sp>
        <p:nvSpPr>
          <p:cNvPr id="3" name="Text Placeholder 2"/>
          <p:cNvSpPr>
            <a:spLocks noGrp="1"/>
          </p:cNvSpPr>
          <p:nvPr>
            <p:ph type="body" sz="quarter" idx="3"/>
          </p:nvPr>
        </p:nvSpPr>
        <p:spPr>
          <a:xfrm>
            <a:off x="3279181" y="663267"/>
            <a:ext cx="5562599" cy="446342"/>
          </a:xfrm>
        </p:spPr>
        <p:txBody>
          <a:bodyPr>
            <a:normAutofit fontScale="92500" lnSpcReduction="20000"/>
          </a:bodyPr>
          <a:lstStyle/>
          <a:p>
            <a:r>
              <a:rPr lang="en-US" dirty="0" smtClean="0"/>
              <a:t>Heather Dorsey</a:t>
            </a:r>
            <a:endParaRPr lang="en-US" dirty="0"/>
          </a:p>
        </p:txBody>
      </p:sp>
      <p:sp>
        <p:nvSpPr>
          <p:cNvPr id="4" name="Content Placeholder 3"/>
          <p:cNvSpPr>
            <a:spLocks noGrp="1"/>
          </p:cNvSpPr>
          <p:nvPr>
            <p:ph sz="half" idx="10"/>
          </p:nvPr>
        </p:nvSpPr>
        <p:spPr>
          <a:xfrm>
            <a:off x="3334488" y="1066631"/>
            <a:ext cx="5714999" cy="1914953"/>
          </a:xfrm>
        </p:spPr>
        <p:txBody>
          <a:bodyPr>
            <a:normAutofit/>
          </a:bodyPr>
          <a:lstStyle/>
          <a:p>
            <a:r>
              <a:rPr lang="en-US" dirty="0" smtClean="0"/>
              <a:t>Started at YFU in 1999 in AO</a:t>
            </a:r>
          </a:p>
          <a:p>
            <a:r>
              <a:rPr lang="en-US" dirty="0" smtClean="0"/>
              <a:t>Helped create the new YFU USA Travel department starting in 2001</a:t>
            </a:r>
          </a:p>
        </p:txBody>
      </p:sp>
      <p:sp>
        <p:nvSpPr>
          <p:cNvPr id="5" name="Text Placeholder 4"/>
          <p:cNvSpPr>
            <a:spLocks noGrp="1"/>
          </p:cNvSpPr>
          <p:nvPr>
            <p:ph type="body" sz="quarter" idx="11"/>
          </p:nvPr>
        </p:nvSpPr>
        <p:spPr>
          <a:xfrm>
            <a:off x="3303492" y="4049595"/>
            <a:ext cx="5562599" cy="446342"/>
          </a:xfrm>
        </p:spPr>
        <p:txBody>
          <a:bodyPr>
            <a:normAutofit fontScale="92500" lnSpcReduction="20000"/>
          </a:bodyPr>
          <a:lstStyle/>
          <a:p>
            <a:r>
              <a:rPr lang="en-US" dirty="0" smtClean="0"/>
              <a:t>Alex Lopez</a:t>
            </a:r>
            <a:endParaRPr lang="en-US" dirty="0"/>
          </a:p>
        </p:txBody>
      </p:sp>
      <p:sp>
        <p:nvSpPr>
          <p:cNvPr id="6" name="Title 5"/>
          <p:cNvSpPr>
            <a:spLocks noGrp="1"/>
          </p:cNvSpPr>
          <p:nvPr>
            <p:ph type="title"/>
          </p:nvPr>
        </p:nvSpPr>
        <p:spPr/>
        <p:txBody>
          <a:bodyPr/>
          <a:lstStyle/>
          <a:p>
            <a:r>
              <a:rPr lang="en-US" dirty="0" smtClean="0"/>
              <a:t>Facilitators</a:t>
            </a:r>
            <a:endParaRPr lang="en-US" dirty="0"/>
          </a:p>
        </p:txBody>
      </p:sp>
      <p:sp>
        <p:nvSpPr>
          <p:cNvPr id="8" name="Content Placeholder 3"/>
          <p:cNvSpPr txBox="1">
            <a:spLocks/>
          </p:cNvSpPr>
          <p:nvPr/>
        </p:nvSpPr>
        <p:spPr>
          <a:xfrm>
            <a:off x="3334199" y="4495937"/>
            <a:ext cx="5562599" cy="157570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400" kern="1200" baseline="0">
                <a:solidFill>
                  <a:srgbClr val="454545"/>
                </a:solidFill>
                <a:latin typeface="Century Gothic"/>
                <a:ea typeface="+mn-ea"/>
                <a:cs typeface="Century Gothic"/>
              </a:defRPr>
            </a:lvl1pPr>
            <a:lvl2pPr marL="742950" indent="-285750" algn="l" defTabSz="457200" rtl="0" eaLnBrk="1" latinLnBrk="0" hangingPunct="1">
              <a:spcBef>
                <a:spcPct val="20000"/>
              </a:spcBef>
              <a:buFont typeface="Arial"/>
              <a:buChar char="–"/>
              <a:defRPr sz="2400" kern="1200">
                <a:solidFill>
                  <a:srgbClr val="454545"/>
                </a:solidFill>
                <a:latin typeface="Century Gothic"/>
                <a:ea typeface="+mn-ea"/>
                <a:cs typeface="Century Gothic"/>
              </a:defRPr>
            </a:lvl2pPr>
            <a:lvl3pPr marL="1143000" indent="-228600" algn="l" defTabSz="457200" rtl="0" eaLnBrk="1" latinLnBrk="0" hangingPunct="1">
              <a:spcBef>
                <a:spcPct val="20000"/>
              </a:spcBef>
              <a:buFont typeface="Arial"/>
              <a:buChar char="•"/>
              <a:defRPr sz="2000" kern="1200">
                <a:solidFill>
                  <a:srgbClr val="454545"/>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rgbClr val="454545"/>
                </a:solidFill>
                <a:latin typeface="Century Gothic"/>
                <a:ea typeface="+mn-ea"/>
                <a:cs typeface="Century Gothic"/>
              </a:defRPr>
            </a:lvl4pPr>
            <a:lvl5pPr marL="2057400" indent="-228600" algn="l" defTabSz="457200" rtl="0" eaLnBrk="1" latinLnBrk="0" hangingPunct="1">
              <a:spcBef>
                <a:spcPct val="20000"/>
              </a:spcBef>
              <a:buFont typeface="Arial"/>
              <a:buChar char="»"/>
              <a:defRPr sz="1800" kern="1200">
                <a:solidFill>
                  <a:srgbClr val="454545"/>
                </a:solidFill>
                <a:latin typeface="Century Gothic"/>
                <a:ea typeface="+mn-ea"/>
                <a:cs typeface="Century Gothic"/>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smtClean="0"/>
              <a:t>Director of Travel since 2006 </a:t>
            </a:r>
          </a:p>
          <a:p>
            <a:r>
              <a:rPr lang="en-US" dirty="0" smtClean="0"/>
              <a:t>In the travel industry for 37 years</a:t>
            </a:r>
          </a:p>
          <a:p>
            <a:r>
              <a:rPr lang="en-US" dirty="0" smtClean="0"/>
              <a:t>Passionate about coordinating cultural exchange</a:t>
            </a:r>
            <a:endParaRPr lang="en-US"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3054" b="30387"/>
          <a:stretch/>
        </p:blipFill>
        <p:spPr>
          <a:xfrm>
            <a:off x="2021589" y="663267"/>
            <a:ext cx="1274119" cy="1219848"/>
          </a:xfrm>
          <a:prstGeom prst="rect">
            <a:avLst/>
          </a:prstGeom>
        </p:spPr>
      </p:pic>
      <p:sp>
        <p:nvSpPr>
          <p:cNvPr id="10" name="Text Placeholder 4"/>
          <p:cNvSpPr txBox="1">
            <a:spLocks/>
          </p:cNvSpPr>
          <p:nvPr/>
        </p:nvSpPr>
        <p:spPr>
          <a:xfrm>
            <a:off x="3306426" y="2443440"/>
            <a:ext cx="5562599" cy="446342"/>
          </a:xfrm>
          <a:prstGeom prst="rect">
            <a:avLst/>
          </a:prstGeom>
        </p:spPr>
        <p:txBody>
          <a:bodyPr vert="horz" lIns="91440" tIns="45720" rIns="91440" bIns="45720" rtlCol="0" anchor="b">
            <a:normAutofit fontScale="92500" lnSpcReduction="20000"/>
          </a:bodyPr>
          <a:lstStyle>
            <a:lvl1pPr marL="0" indent="0" algn="l" defTabSz="457200" rtl="0" eaLnBrk="1" latinLnBrk="0" hangingPunct="1">
              <a:spcBef>
                <a:spcPct val="20000"/>
              </a:spcBef>
              <a:buFont typeface="Arial"/>
              <a:buNone/>
              <a:defRPr sz="3000" b="0" kern="1200">
                <a:solidFill>
                  <a:srgbClr val="4AC4D7"/>
                </a:solidFill>
                <a:latin typeface="Century Gothic"/>
                <a:ea typeface="+mn-ea"/>
                <a:cs typeface="Century Gothic"/>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dirty="0" smtClean="0"/>
              <a:t>Rossitza Newhall</a:t>
            </a:r>
            <a:endParaRPr lang="en-US" dirty="0"/>
          </a:p>
        </p:txBody>
      </p:sp>
      <p:sp>
        <p:nvSpPr>
          <p:cNvPr id="11" name="Content Placeholder 3"/>
          <p:cNvSpPr txBox="1">
            <a:spLocks/>
          </p:cNvSpPr>
          <p:nvPr/>
        </p:nvSpPr>
        <p:spPr>
          <a:xfrm>
            <a:off x="7529051" y="2833111"/>
            <a:ext cx="5562599" cy="19151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baseline="0">
                <a:solidFill>
                  <a:srgbClr val="454545"/>
                </a:solidFill>
                <a:latin typeface="Century Gothic"/>
                <a:ea typeface="+mn-ea"/>
                <a:cs typeface="Century Gothic"/>
              </a:defRPr>
            </a:lvl1pPr>
            <a:lvl2pPr marL="742950" indent="-285750" algn="l" defTabSz="457200" rtl="0" eaLnBrk="1" latinLnBrk="0" hangingPunct="1">
              <a:spcBef>
                <a:spcPct val="20000"/>
              </a:spcBef>
              <a:buFont typeface="Arial"/>
              <a:buChar char="–"/>
              <a:defRPr sz="2400" kern="1200">
                <a:solidFill>
                  <a:srgbClr val="454545"/>
                </a:solidFill>
                <a:latin typeface="Century Gothic"/>
                <a:ea typeface="+mn-ea"/>
                <a:cs typeface="Century Gothic"/>
              </a:defRPr>
            </a:lvl2pPr>
            <a:lvl3pPr marL="1143000" indent="-228600" algn="l" defTabSz="457200" rtl="0" eaLnBrk="1" latinLnBrk="0" hangingPunct="1">
              <a:spcBef>
                <a:spcPct val="20000"/>
              </a:spcBef>
              <a:buFont typeface="Arial"/>
              <a:buChar char="•"/>
              <a:defRPr sz="2000" kern="1200">
                <a:solidFill>
                  <a:srgbClr val="454545"/>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rgbClr val="454545"/>
                </a:solidFill>
                <a:latin typeface="Century Gothic"/>
                <a:ea typeface="+mn-ea"/>
                <a:cs typeface="Century Gothic"/>
              </a:defRPr>
            </a:lvl4pPr>
            <a:lvl5pPr marL="2057400" indent="-228600" algn="l" defTabSz="457200" rtl="0" eaLnBrk="1" latinLnBrk="0" hangingPunct="1">
              <a:spcBef>
                <a:spcPct val="20000"/>
              </a:spcBef>
              <a:buFont typeface="Arial"/>
              <a:buChar char="»"/>
              <a:defRPr sz="1800" kern="1200">
                <a:solidFill>
                  <a:srgbClr val="454545"/>
                </a:solidFill>
                <a:latin typeface="Century Gothic"/>
                <a:ea typeface="+mn-ea"/>
                <a:cs typeface="Century Gothic"/>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en-US" dirty="0"/>
          </a:p>
        </p:txBody>
      </p:sp>
      <p:sp>
        <p:nvSpPr>
          <p:cNvPr id="12" name="Content Placeholder 3"/>
          <p:cNvSpPr txBox="1">
            <a:spLocks/>
          </p:cNvSpPr>
          <p:nvPr/>
        </p:nvSpPr>
        <p:spPr>
          <a:xfrm>
            <a:off x="3334198" y="2841152"/>
            <a:ext cx="5562599" cy="157570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baseline="0">
                <a:solidFill>
                  <a:srgbClr val="454545"/>
                </a:solidFill>
                <a:latin typeface="Century Gothic"/>
                <a:ea typeface="+mn-ea"/>
                <a:cs typeface="Century Gothic"/>
              </a:defRPr>
            </a:lvl1pPr>
            <a:lvl2pPr marL="742950" indent="-285750" algn="l" defTabSz="457200" rtl="0" eaLnBrk="1" latinLnBrk="0" hangingPunct="1">
              <a:spcBef>
                <a:spcPct val="20000"/>
              </a:spcBef>
              <a:buFont typeface="Arial"/>
              <a:buChar char="–"/>
              <a:defRPr sz="2400" kern="1200">
                <a:solidFill>
                  <a:srgbClr val="454545"/>
                </a:solidFill>
                <a:latin typeface="Century Gothic"/>
                <a:ea typeface="+mn-ea"/>
                <a:cs typeface="Century Gothic"/>
              </a:defRPr>
            </a:lvl2pPr>
            <a:lvl3pPr marL="1143000" indent="-228600" algn="l" defTabSz="457200" rtl="0" eaLnBrk="1" latinLnBrk="0" hangingPunct="1">
              <a:spcBef>
                <a:spcPct val="20000"/>
              </a:spcBef>
              <a:buFont typeface="Arial"/>
              <a:buChar char="•"/>
              <a:defRPr sz="2000" kern="1200">
                <a:solidFill>
                  <a:srgbClr val="454545"/>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rgbClr val="454545"/>
                </a:solidFill>
                <a:latin typeface="Century Gothic"/>
                <a:ea typeface="+mn-ea"/>
                <a:cs typeface="Century Gothic"/>
              </a:defRPr>
            </a:lvl4pPr>
            <a:lvl5pPr marL="2057400" indent="-228600" algn="l" defTabSz="457200" rtl="0" eaLnBrk="1" latinLnBrk="0" hangingPunct="1">
              <a:spcBef>
                <a:spcPct val="20000"/>
              </a:spcBef>
              <a:buFont typeface="Arial"/>
              <a:buChar char="»"/>
              <a:defRPr sz="1800" kern="1200">
                <a:solidFill>
                  <a:srgbClr val="454545"/>
                </a:solidFill>
                <a:latin typeface="Century Gothic"/>
                <a:ea typeface="+mn-ea"/>
                <a:cs typeface="Century Gothic"/>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smtClean="0"/>
              <a:t>Has been at YFU since 2012 in both Travel &amp; HR</a:t>
            </a:r>
          </a:p>
          <a:p>
            <a:r>
              <a:rPr lang="en-US" dirty="0" smtClean="0"/>
              <a:t>Experience in Travel since 2004</a:t>
            </a:r>
          </a:p>
          <a:p>
            <a:endParaRPr lang="en-US" dirty="0" smtClean="0"/>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17808"/>
          <a:stretch/>
        </p:blipFill>
        <p:spPr>
          <a:xfrm>
            <a:off x="2061627" y="1922032"/>
            <a:ext cx="1272861" cy="1286413"/>
          </a:xfrm>
          <a:prstGeom prst="rect">
            <a:avLst/>
          </a:prstGeom>
        </p:spPr>
      </p:pic>
    </p:spTree>
    <p:extLst>
      <p:ext uri="{BB962C8B-B14F-4D97-AF65-F5344CB8AC3E}">
        <p14:creationId xmlns:p14="http://schemas.microsoft.com/office/powerpoint/2010/main" val="404463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gtEl>
                                      </p:cBhvr>
                                      <p:by x="50000" y="50000"/>
                                    </p:animScale>
                                  </p:childTnLst>
                                </p:cTn>
                              </p:par>
                              <p:par>
                                <p:cTn id="7" presetID="6" presetClass="emph" presetSubtype="0" fill="hold" grpId="0" nodeType="withEffect">
                                  <p:stCondLst>
                                    <p:cond delay="0"/>
                                  </p:stCondLst>
                                  <p:childTnLst>
                                    <p:animScale>
                                      <p:cBhvr>
                                        <p:cTn id="8" dur="2000" fill="hold"/>
                                        <p:tgtEl>
                                          <p:spTgt spid="3">
                                            <p:txEl>
                                              <p:pRg st="0" end="0"/>
                                            </p:txEl>
                                          </p:spTgt>
                                        </p:tgtEl>
                                      </p:cBhvr>
                                      <p:by x="50000" y="50000"/>
                                    </p:animScale>
                                  </p:childTnLst>
                                </p:cTn>
                              </p:par>
                              <p:par>
                                <p:cTn id="9" presetID="6" presetClass="emph" presetSubtype="0" fill="hold" grpId="0" nodeType="withEffect">
                                  <p:stCondLst>
                                    <p:cond delay="0"/>
                                  </p:stCondLst>
                                  <p:childTnLst>
                                    <p:animScale>
                                      <p:cBhvr>
                                        <p:cTn id="10" dur="2000" fill="hold"/>
                                        <p:tgtEl>
                                          <p:spTgt spid="4"/>
                                        </p:tgtEl>
                                      </p:cBhvr>
                                      <p:by x="50000" y="50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10"/>
                                        </p:tgtEl>
                                      </p:cBhvr>
                                      <p:by x="50000" y="50000"/>
                                    </p:animScale>
                                  </p:childTnLst>
                                </p:cTn>
                              </p:par>
                              <p:par>
                                <p:cTn id="26" presetID="6" presetClass="emph" presetSubtype="0" fill="hold" grpId="0" nodeType="withEffect">
                                  <p:stCondLst>
                                    <p:cond delay="0"/>
                                  </p:stCondLst>
                                  <p:childTnLst>
                                    <p:animScale>
                                      <p:cBhvr>
                                        <p:cTn id="27" dur="2000" fill="hold"/>
                                        <p:tgtEl>
                                          <p:spTgt spid="12"/>
                                        </p:tgtEl>
                                      </p:cBhvr>
                                      <p:by x="50000" y="50000"/>
                                    </p:animScale>
                                  </p:childTnLst>
                                </p:cTn>
                              </p:par>
                              <p:par>
                                <p:cTn id="28" presetID="6" presetClass="emph" presetSubtype="0" fill="hold" nodeType="withEffect">
                                  <p:stCondLst>
                                    <p:cond delay="0"/>
                                  </p:stCondLst>
                                  <p:childTnLst>
                                    <p:animScale>
                                      <p:cBhvr>
                                        <p:cTn id="29" dur="2000" fill="hold"/>
                                        <p:tgtEl>
                                          <p:spTgt spid="2"/>
                                        </p:tgtEl>
                                      </p:cBhvr>
                                      <p:by x="50000" y="50000"/>
                                    </p:animScale>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fade">
                                      <p:cBhvr>
                                        <p:cTn id="34" dur="500"/>
                                        <p:tgtEl>
                                          <p:spTgt spid="5">
                                            <p:txEl>
                                              <p:pRg st="0" end="0"/>
                                            </p:txEl>
                                          </p:spTgt>
                                        </p:tgtEl>
                                      </p:cBhvr>
                                    </p:animEffect>
                                  </p:childTnLst>
                                </p:cTn>
                              </p:par>
                            </p:childTnLst>
                          </p:cTn>
                        </p:par>
                        <p:par>
                          <p:cTn id="35" fill="hold">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build="p"/>
      <p:bldP spid="8" grpId="0"/>
      <p:bldP spid="10" grpId="0"/>
      <p:bldP spid="10" grpId="1"/>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2376" r="13053"/>
          <a:stretch/>
        </p:blipFill>
        <p:spPr>
          <a:xfrm>
            <a:off x="143435" y="664572"/>
            <a:ext cx="2635624" cy="5054909"/>
          </a:xfrm>
          <a:prstGeom prst="rect">
            <a:avLst/>
          </a:prstGeom>
          <a:ln>
            <a:noFill/>
          </a:ln>
        </p:spPr>
      </p:pic>
      <p:sp>
        <p:nvSpPr>
          <p:cNvPr id="2" name="Content Placeholder 1"/>
          <p:cNvSpPr>
            <a:spLocks noGrp="1"/>
          </p:cNvSpPr>
          <p:nvPr>
            <p:ph sz="half" idx="2"/>
          </p:nvPr>
        </p:nvSpPr>
        <p:spPr>
          <a:xfrm>
            <a:off x="3124200" y="1132547"/>
            <a:ext cx="5740831" cy="4416453"/>
          </a:xfrm>
        </p:spPr>
        <p:txBody>
          <a:bodyPr>
            <a:normAutofit/>
          </a:bodyPr>
          <a:lstStyle/>
          <a:p>
            <a:pPr marL="457200" lvl="0" indent="-457200">
              <a:spcAft>
                <a:spcPts val="1200"/>
              </a:spcAft>
              <a:buFont typeface="+mj-lt"/>
              <a:buAutoNum type="arabicPeriod"/>
            </a:pPr>
            <a:r>
              <a:rPr lang="en-US" dirty="0" smtClean="0"/>
              <a:t>Understand how YFU Group Travel works – its benefits &amp; its limitations</a:t>
            </a:r>
          </a:p>
          <a:p>
            <a:pPr marL="457200" lvl="0" indent="-457200">
              <a:spcAft>
                <a:spcPts val="1200"/>
              </a:spcAft>
              <a:buFont typeface="+mj-lt"/>
              <a:buAutoNum type="arabicPeriod"/>
            </a:pPr>
            <a:r>
              <a:rPr lang="en-US" dirty="0" smtClean="0"/>
              <a:t>Understand the Airport Assistance program, overnights and the HF notification system</a:t>
            </a:r>
          </a:p>
          <a:p>
            <a:pPr marL="457200" lvl="0" indent="-457200">
              <a:spcAft>
                <a:spcPts val="1200"/>
              </a:spcAft>
              <a:buFont typeface="+mj-lt"/>
              <a:buAutoNum type="arabicPeriod"/>
            </a:pPr>
            <a:r>
              <a:rPr lang="en-US" dirty="0" smtClean="0"/>
              <a:t>Understand the importance of on time &amp; accurate Airport Coding</a:t>
            </a:r>
          </a:p>
          <a:p>
            <a:pPr marL="457200" lvl="0" indent="-457200">
              <a:spcAft>
                <a:spcPts val="1200"/>
              </a:spcAft>
              <a:buFont typeface="+mj-lt"/>
              <a:buAutoNum type="arabicPeriod"/>
            </a:pPr>
            <a:r>
              <a:rPr lang="en-US" dirty="0" smtClean="0"/>
              <a:t>Respond </a:t>
            </a:r>
            <a:r>
              <a:rPr lang="en-US" dirty="0"/>
              <a:t>effectively to changes of departures and flight </a:t>
            </a:r>
            <a:r>
              <a:rPr lang="en-US" dirty="0" smtClean="0"/>
              <a:t>delays</a:t>
            </a:r>
            <a:endParaRPr lang="en-US" dirty="0"/>
          </a:p>
        </p:txBody>
      </p:sp>
      <p:sp>
        <p:nvSpPr>
          <p:cNvPr id="6" name="Title 5"/>
          <p:cNvSpPr>
            <a:spLocks noGrp="1"/>
          </p:cNvSpPr>
          <p:nvPr>
            <p:ph type="title"/>
          </p:nvPr>
        </p:nvSpPr>
        <p:spPr>
          <a:xfrm>
            <a:off x="192163" y="2619941"/>
            <a:ext cx="2562142" cy="1181096"/>
          </a:xfrm>
          <a:solidFill>
            <a:srgbClr val="A0C03B"/>
          </a:solidFill>
          <a:ln>
            <a:noFill/>
          </a:ln>
          <a:effectLst>
            <a:softEdge rad="317500"/>
          </a:effectLst>
        </p:spPr>
        <p:txBody>
          <a:bodyPr/>
          <a:lstStyle/>
          <a:p>
            <a:r>
              <a:rPr lang="en-US" dirty="0" smtClean="0">
                <a:solidFill>
                  <a:schemeClr val="tx2">
                    <a:lumMod val="50000"/>
                  </a:schemeClr>
                </a:solidFill>
              </a:rPr>
              <a:t>Objectives</a:t>
            </a:r>
            <a:endParaRPr lang="en-US" dirty="0">
              <a:solidFill>
                <a:schemeClr val="tx2">
                  <a:lumMod val="50000"/>
                </a:schemeClr>
              </a:solidFill>
            </a:endParaRPr>
          </a:p>
        </p:txBody>
      </p:sp>
    </p:spTree>
    <p:extLst>
      <p:ext uri="{BB962C8B-B14F-4D97-AF65-F5344CB8AC3E}">
        <p14:creationId xmlns:p14="http://schemas.microsoft.com/office/powerpoint/2010/main" val="130961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Group Travel</a:t>
            </a:r>
            <a:endParaRPr lang="en-US" sz="2400" dirty="0"/>
          </a:p>
        </p:txBody>
      </p:sp>
      <p:sp>
        <p:nvSpPr>
          <p:cNvPr id="3" name="Content Placeholder 2"/>
          <p:cNvSpPr>
            <a:spLocks noGrp="1"/>
          </p:cNvSpPr>
          <p:nvPr>
            <p:ph idx="1"/>
          </p:nvPr>
        </p:nvSpPr>
        <p:spPr>
          <a:xfrm>
            <a:off x="610635" y="2309246"/>
            <a:ext cx="7152800" cy="3804683"/>
          </a:xfrm>
        </p:spPr>
        <p:txBody>
          <a:bodyPr>
            <a:noAutofit/>
          </a:bodyPr>
          <a:lstStyle/>
          <a:p>
            <a:pPr marL="0" indent="0">
              <a:spcAft>
                <a:spcPts val="1000"/>
              </a:spcAft>
              <a:buNone/>
            </a:pPr>
            <a:r>
              <a:rPr lang="en-US" sz="2800" dirty="0" smtClean="0">
                <a:solidFill>
                  <a:schemeClr val="tx1"/>
                </a:solidFill>
              </a:rPr>
              <a:t>Students travel in groups because…</a:t>
            </a:r>
          </a:p>
          <a:p>
            <a:pPr marL="514350" lvl="1" indent="-514350">
              <a:spcAft>
                <a:spcPts val="1000"/>
              </a:spcAft>
              <a:buFont typeface="Arial"/>
              <a:buAutoNum type="arabicPeriod"/>
            </a:pPr>
            <a:r>
              <a:rPr lang="en-US" sz="2800" dirty="0" smtClean="0">
                <a:solidFill>
                  <a:schemeClr val="tx1"/>
                </a:solidFill>
              </a:rPr>
              <a:t>Safety Benefits</a:t>
            </a:r>
            <a:endParaRPr lang="en-US" sz="2800" dirty="0">
              <a:solidFill>
                <a:schemeClr val="tx1"/>
              </a:solidFill>
            </a:endParaRPr>
          </a:p>
          <a:p>
            <a:pPr marL="514350" lvl="1" indent="-514350">
              <a:spcAft>
                <a:spcPts val="1000"/>
              </a:spcAft>
              <a:buFont typeface="Arial"/>
              <a:buAutoNum type="arabicPeriod"/>
            </a:pPr>
            <a:r>
              <a:rPr lang="en-US" sz="2800" dirty="0" smtClean="0">
                <a:solidFill>
                  <a:schemeClr val="tx1"/>
                </a:solidFill>
              </a:rPr>
              <a:t>Financial Benefits</a:t>
            </a:r>
            <a:endParaRPr lang="en-US" sz="2800" b="1" dirty="0" smtClean="0">
              <a:solidFill>
                <a:schemeClr val="tx1"/>
              </a:solidFill>
            </a:endParaRPr>
          </a:p>
          <a:p>
            <a:pPr marL="857250" lvl="2" indent="-457200">
              <a:spcAft>
                <a:spcPts val="1000"/>
              </a:spcAft>
              <a:buFontTx/>
              <a:buChar char="-"/>
            </a:pPr>
            <a:r>
              <a:rPr lang="en-US" sz="2600" dirty="0" smtClean="0">
                <a:solidFill>
                  <a:schemeClr val="tx1"/>
                </a:solidFill>
              </a:rPr>
              <a:t>Contract group fare at lower cost</a:t>
            </a:r>
          </a:p>
          <a:p>
            <a:pPr marL="514350" lvl="1" indent="-514350">
              <a:spcAft>
                <a:spcPts val="1000"/>
              </a:spcAft>
              <a:buFont typeface="Arial"/>
              <a:buAutoNum type="arabicPeriod"/>
            </a:pPr>
            <a:r>
              <a:rPr lang="en-US" sz="2800" dirty="0" smtClean="0">
                <a:solidFill>
                  <a:schemeClr val="tx1"/>
                </a:solidFill>
              </a:rPr>
              <a:t>Service Benefits</a:t>
            </a:r>
            <a:endParaRPr lang="en-US" sz="2800" dirty="0">
              <a:solidFill>
                <a:schemeClr val="tx1"/>
              </a:solidFill>
            </a:endParaRPr>
          </a:p>
          <a:p>
            <a:pPr marL="914400" lvl="1" indent="-514350">
              <a:spcAft>
                <a:spcPts val="1000"/>
              </a:spcAft>
            </a:pPr>
            <a:r>
              <a:rPr lang="en-US" sz="2600" dirty="0" smtClean="0">
                <a:solidFill>
                  <a:schemeClr val="tx1"/>
                </a:solidFill>
              </a:rPr>
              <a:t>Airport assistance</a:t>
            </a:r>
          </a:p>
        </p:txBody>
      </p:sp>
      <p:pic>
        <p:nvPicPr>
          <p:cNvPr id="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3434" y="1999651"/>
            <a:ext cx="2260566" cy="269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10635" y="1072101"/>
            <a:ext cx="6791630" cy="1082348"/>
          </a:xfrm>
          <a:prstGeom prst="rect">
            <a:avLst/>
          </a:prstGeom>
        </p:spPr>
        <p:txBody>
          <a:bodyPr wrap="square">
            <a:spAutoFit/>
          </a:bodyPr>
          <a:lstStyle/>
          <a:p>
            <a:pPr>
              <a:spcAft>
                <a:spcPts val="1000"/>
              </a:spcAft>
            </a:pPr>
            <a:r>
              <a:rPr lang="en-US" sz="2800" dirty="0">
                <a:latin typeface="Century Gothic"/>
                <a:cs typeface="Century Gothic"/>
              </a:rPr>
              <a:t>Can’t purchase individual flights…</a:t>
            </a:r>
          </a:p>
          <a:p>
            <a:pPr>
              <a:spcAft>
                <a:spcPts val="1000"/>
              </a:spcAft>
            </a:pPr>
            <a:r>
              <a:rPr lang="en-US" sz="2800" b="1" u="sng" dirty="0">
                <a:latin typeface="Century Gothic"/>
                <a:cs typeface="Century Gothic"/>
              </a:rPr>
              <a:t>WHY?</a:t>
            </a:r>
          </a:p>
        </p:txBody>
      </p:sp>
    </p:spTree>
    <p:extLst>
      <p:ext uri="{BB962C8B-B14F-4D97-AF65-F5344CB8AC3E}">
        <p14:creationId xmlns:p14="http://schemas.microsoft.com/office/powerpoint/2010/main" val="70020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48849">
            <a:off x="79840" y="1011406"/>
            <a:ext cx="2331529" cy="1888538"/>
          </a:xfrm>
          <a:prstGeom prst="rect">
            <a:avLst/>
          </a:prstGeom>
        </p:spPr>
      </p:pic>
      <p:sp>
        <p:nvSpPr>
          <p:cNvPr id="2" name="Title 1"/>
          <p:cNvSpPr>
            <a:spLocks noGrp="1"/>
          </p:cNvSpPr>
          <p:nvPr>
            <p:ph type="title"/>
          </p:nvPr>
        </p:nvSpPr>
        <p:spPr/>
        <p:txBody>
          <a:bodyPr/>
          <a:lstStyle/>
          <a:p>
            <a:r>
              <a:rPr lang="en-US" sz="2400" dirty="0" smtClean="0"/>
              <a:t>Service Benefit</a:t>
            </a:r>
            <a:endParaRPr lang="en-US" sz="2400" dirty="0"/>
          </a:p>
        </p:txBody>
      </p:sp>
      <p:sp>
        <p:nvSpPr>
          <p:cNvPr id="3" name="Content Placeholder 2"/>
          <p:cNvSpPr>
            <a:spLocks noGrp="1"/>
          </p:cNvSpPr>
          <p:nvPr>
            <p:ph idx="1"/>
          </p:nvPr>
        </p:nvSpPr>
        <p:spPr>
          <a:xfrm>
            <a:off x="1939467" y="2056725"/>
            <a:ext cx="7140342" cy="4013274"/>
          </a:xfrm>
        </p:spPr>
        <p:txBody>
          <a:bodyPr>
            <a:noAutofit/>
          </a:bodyPr>
          <a:lstStyle/>
          <a:p>
            <a:pPr marL="514350" indent="-514350">
              <a:spcAft>
                <a:spcPts val="1000"/>
              </a:spcAft>
              <a:buAutoNum type="arabicPeriod"/>
            </a:pPr>
            <a:r>
              <a:rPr lang="en-US" sz="2800" dirty="0" smtClean="0">
                <a:solidFill>
                  <a:schemeClr val="tx1"/>
                </a:solidFill>
              </a:rPr>
              <a:t>24 hour </a:t>
            </a:r>
            <a:r>
              <a:rPr lang="en-US" sz="2800" dirty="0">
                <a:solidFill>
                  <a:schemeClr val="tx1"/>
                </a:solidFill>
              </a:rPr>
              <a:t>E</a:t>
            </a:r>
            <a:r>
              <a:rPr lang="en-US" sz="2800" dirty="0" smtClean="0">
                <a:solidFill>
                  <a:schemeClr val="tx1"/>
                </a:solidFill>
              </a:rPr>
              <a:t>mergency hotline    		      1-800-705-9510</a:t>
            </a:r>
          </a:p>
          <a:p>
            <a:pPr marL="514350" indent="-514350">
              <a:spcAft>
                <a:spcPts val="1000"/>
              </a:spcAft>
              <a:buAutoNum type="arabicPeriod"/>
            </a:pPr>
            <a:r>
              <a:rPr lang="en-US" sz="2800" dirty="0" smtClean="0">
                <a:solidFill>
                  <a:schemeClr val="tx1"/>
                </a:solidFill>
              </a:rPr>
              <a:t>5 Travel Assistance Coordinators in DC</a:t>
            </a:r>
          </a:p>
          <a:p>
            <a:pPr marL="914400" lvl="1" indent="-514350">
              <a:spcAft>
                <a:spcPts val="1000"/>
              </a:spcAft>
            </a:pPr>
            <a:r>
              <a:rPr lang="en-US" sz="2600" dirty="0" smtClean="0">
                <a:solidFill>
                  <a:schemeClr val="tx1"/>
                </a:solidFill>
              </a:rPr>
              <a:t>120 airport staff at 11 hub airports</a:t>
            </a:r>
            <a:endParaRPr lang="en-US" sz="2500" dirty="0">
              <a:solidFill>
                <a:schemeClr val="tx1"/>
              </a:solidFill>
            </a:endParaRPr>
          </a:p>
          <a:p>
            <a:pPr marL="514350" indent="-514350">
              <a:spcAft>
                <a:spcPts val="1000"/>
              </a:spcAft>
              <a:buAutoNum type="arabicPeriod"/>
            </a:pPr>
            <a:r>
              <a:rPr lang="en-US" sz="2800" dirty="0" smtClean="0">
                <a:solidFill>
                  <a:schemeClr val="tx1"/>
                </a:solidFill>
              </a:rPr>
              <a:t>Airport Staff stay on-site until all students are accounted for</a:t>
            </a:r>
          </a:p>
        </p:txBody>
      </p:sp>
      <p:sp>
        <p:nvSpPr>
          <p:cNvPr id="7" name="Rectangle 6"/>
          <p:cNvSpPr/>
          <p:nvPr/>
        </p:nvSpPr>
        <p:spPr>
          <a:xfrm rot="20761482">
            <a:off x="666981" y="1598916"/>
            <a:ext cx="1189749" cy="830997"/>
          </a:xfrm>
          <a:prstGeom prst="rect">
            <a:avLst/>
          </a:prstGeom>
          <a:noFill/>
          <a:ln>
            <a:noFill/>
          </a:ln>
        </p:spPr>
        <p:txBody>
          <a:bodyPr wrap="none" lIns="91440" tIns="45720" rIns="91440" bIns="45720">
            <a:spAutoFit/>
          </a:bodyPr>
          <a:lstStyle/>
          <a:p>
            <a:pPr algn="ctr"/>
            <a:r>
              <a:rPr lang="en-US" sz="4800" b="1" cap="none" spc="0" dirty="0" smtClean="0">
                <a:ln w="22225">
                  <a:solidFill>
                    <a:srgbClr val="4AC4D7"/>
                  </a:solidFill>
                  <a:prstDash val="solid"/>
                </a:ln>
                <a:solidFill>
                  <a:schemeClr val="bg1"/>
                </a:solidFill>
                <a:effectLst/>
              </a:rPr>
              <a:t>YFU</a:t>
            </a:r>
            <a:endParaRPr lang="en-US" sz="4800" b="1" cap="none" spc="0" dirty="0">
              <a:ln w="22225">
                <a:solidFill>
                  <a:srgbClr val="4AC4D7"/>
                </a:solidFill>
                <a:prstDash val="solid"/>
              </a:ln>
              <a:solidFill>
                <a:schemeClr val="bg1"/>
              </a:solidFill>
              <a:effectLst/>
            </a:endParaRPr>
          </a:p>
        </p:txBody>
      </p:sp>
      <p:sp>
        <p:nvSpPr>
          <p:cNvPr id="4" name="Rectangle 3"/>
          <p:cNvSpPr/>
          <p:nvPr/>
        </p:nvSpPr>
        <p:spPr>
          <a:xfrm>
            <a:off x="1879364" y="1312567"/>
            <a:ext cx="6660202" cy="523220"/>
          </a:xfrm>
          <a:prstGeom prst="rect">
            <a:avLst/>
          </a:prstGeom>
        </p:spPr>
        <p:txBody>
          <a:bodyPr wrap="square">
            <a:spAutoFit/>
          </a:bodyPr>
          <a:lstStyle/>
          <a:p>
            <a:pPr algn="ctr">
              <a:spcAft>
                <a:spcPts val="1000"/>
              </a:spcAft>
            </a:pPr>
            <a:r>
              <a:rPr lang="en-US" sz="2800" b="1" dirty="0">
                <a:latin typeface="Century Gothic"/>
                <a:cs typeface="Century Gothic"/>
              </a:rPr>
              <a:t>Airport Assistance… HOW IT WORKS</a:t>
            </a:r>
          </a:p>
        </p:txBody>
      </p:sp>
    </p:spTree>
    <p:extLst>
      <p:ext uri="{BB962C8B-B14F-4D97-AF65-F5344CB8AC3E}">
        <p14:creationId xmlns:p14="http://schemas.microsoft.com/office/powerpoint/2010/main" val="307135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445" y="2958354"/>
            <a:ext cx="2937555" cy="2972526"/>
          </a:xfrm>
          <a:prstGeom prst="rect">
            <a:avLst/>
          </a:prstGeom>
        </p:spPr>
      </p:pic>
      <p:sp>
        <p:nvSpPr>
          <p:cNvPr id="2" name="Title 1"/>
          <p:cNvSpPr>
            <a:spLocks noGrp="1"/>
          </p:cNvSpPr>
          <p:nvPr>
            <p:ph type="title"/>
          </p:nvPr>
        </p:nvSpPr>
        <p:spPr/>
        <p:txBody>
          <a:bodyPr/>
          <a:lstStyle/>
          <a:p>
            <a:r>
              <a:rPr lang="en-US" dirty="0" smtClean="0"/>
              <a:t>Over-night</a:t>
            </a:r>
            <a:endParaRPr lang="en-US" dirty="0"/>
          </a:p>
        </p:txBody>
      </p:sp>
      <p:sp>
        <p:nvSpPr>
          <p:cNvPr id="3" name="Content Placeholder 2"/>
          <p:cNvSpPr>
            <a:spLocks noGrp="1"/>
          </p:cNvSpPr>
          <p:nvPr>
            <p:ph idx="1"/>
          </p:nvPr>
        </p:nvSpPr>
        <p:spPr>
          <a:xfrm>
            <a:off x="748298" y="1105424"/>
            <a:ext cx="6597900" cy="5124895"/>
          </a:xfrm>
        </p:spPr>
        <p:txBody>
          <a:bodyPr>
            <a:noAutofit/>
          </a:bodyPr>
          <a:lstStyle/>
          <a:p>
            <a:pPr marL="0" indent="0">
              <a:spcAft>
                <a:spcPts val="1200"/>
              </a:spcAft>
              <a:buNone/>
            </a:pPr>
            <a:r>
              <a:rPr lang="en-US" sz="3200" b="1" u="sng" dirty="0" smtClean="0">
                <a:solidFill>
                  <a:srgbClr val="A0C03B"/>
                </a:solidFill>
              </a:rPr>
              <a:t>Procedure:</a:t>
            </a:r>
          </a:p>
          <a:p>
            <a:pPr marL="457200" indent="-457200">
              <a:spcAft>
                <a:spcPts val="1200"/>
              </a:spcAft>
              <a:buAutoNum type="arabicPeriod"/>
            </a:pPr>
            <a:r>
              <a:rPr lang="en-US" sz="2700" dirty="0" smtClean="0"/>
              <a:t>Met by YFU Airport staff at arrival gate or baggage</a:t>
            </a:r>
          </a:p>
          <a:p>
            <a:pPr marL="457200" indent="-457200">
              <a:spcAft>
                <a:spcPts val="1200"/>
              </a:spcAft>
              <a:buAutoNum type="arabicPeriod"/>
            </a:pPr>
            <a:r>
              <a:rPr lang="en-US" sz="2700" dirty="0" smtClean="0"/>
              <a:t>Student &amp; staff travel on hotel shuttle</a:t>
            </a:r>
          </a:p>
          <a:p>
            <a:pPr marL="457200" indent="-457200">
              <a:spcAft>
                <a:spcPts val="1200"/>
              </a:spcAft>
              <a:buAutoNum type="arabicPeriod"/>
            </a:pPr>
            <a:r>
              <a:rPr lang="en-US" sz="2700" dirty="0" smtClean="0"/>
              <a:t>Staff &amp; student stay at hotel</a:t>
            </a:r>
          </a:p>
          <a:p>
            <a:pPr marL="457200" indent="-457200">
              <a:spcAft>
                <a:spcPts val="1200"/>
              </a:spcAft>
              <a:buAutoNum type="arabicPeriod"/>
            </a:pPr>
            <a:r>
              <a:rPr lang="en-US" sz="2700" dirty="0" smtClean="0"/>
              <a:t>Staff orders food</a:t>
            </a:r>
          </a:p>
          <a:p>
            <a:pPr marL="457200" indent="-457200">
              <a:spcAft>
                <a:spcPts val="1200"/>
              </a:spcAft>
              <a:buAutoNum type="arabicPeriod"/>
            </a:pPr>
            <a:r>
              <a:rPr lang="en-US" sz="2700" dirty="0" smtClean="0"/>
              <a:t>Next day staff helps student          check-in at the airport</a:t>
            </a:r>
          </a:p>
        </p:txBody>
      </p:sp>
    </p:spTree>
    <p:extLst>
      <p:ext uri="{BB962C8B-B14F-4D97-AF65-F5344CB8AC3E}">
        <p14:creationId xmlns:p14="http://schemas.microsoft.com/office/powerpoint/2010/main" val="43679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INBOUND FLIGHTS</a:t>
            </a:r>
            <a:endParaRPr lang="en-US" sz="2400" dirty="0"/>
          </a:p>
        </p:txBody>
      </p:sp>
      <p:sp>
        <p:nvSpPr>
          <p:cNvPr id="3" name="Content Placeholder 2"/>
          <p:cNvSpPr>
            <a:spLocks noGrp="1"/>
          </p:cNvSpPr>
          <p:nvPr>
            <p:ph idx="1"/>
          </p:nvPr>
        </p:nvSpPr>
        <p:spPr>
          <a:xfrm>
            <a:off x="825787" y="1229408"/>
            <a:ext cx="7869977" cy="4701471"/>
          </a:xfrm>
        </p:spPr>
        <p:txBody>
          <a:bodyPr>
            <a:noAutofit/>
          </a:bodyPr>
          <a:lstStyle/>
          <a:p>
            <a:pPr marL="0" indent="0">
              <a:spcAft>
                <a:spcPts val="1000"/>
              </a:spcAft>
              <a:buNone/>
            </a:pPr>
            <a:r>
              <a:rPr lang="en-US" sz="2400" b="1" u="sng" dirty="0" smtClean="0">
                <a:solidFill>
                  <a:schemeClr val="tx1"/>
                </a:solidFill>
              </a:rPr>
              <a:t>WHY Host Families can’t just pick a specific date:</a:t>
            </a:r>
          </a:p>
          <a:p>
            <a:pPr>
              <a:spcAft>
                <a:spcPts val="1000"/>
              </a:spcAft>
              <a:buFont typeface="Wingdings" panose="05000000000000000000" pitchFamily="2" charset="2"/>
              <a:buChar char="Ø"/>
            </a:pPr>
            <a:r>
              <a:rPr lang="en-US" sz="2400" dirty="0" smtClean="0">
                <a:solidFill>
                  <a:schemeClr val="tx1"/>
                </a:solidFill>
              </a:rPr>
              <a:t>Assigned on groups</a:t>
            </a:r>
          </a:p>
          <a:p>
            <a:pPr>
              <a:spcAft>
                <a:spcPts val="1000"/>
              </a:spcAft>
              <a:buFont typeface="Wingdings" panose="05000000000000000000" pitchFamily="2" charset="2"/>
              <a:buChar char="Ø"/>
            </a:pPr>
            <a:r>
              <a:rPr lang="en-US" sz="2400" dirty="0" smtClean="0">
                <a:solidFill>
                  <a:schemeClr val="tx1"/>
                </a:solidFill>
              </a:rPr>
              <a:t>School start date = priority assignment</a:t>
            </a:r>
          </a:p>
          <a:p>
            <a:pPr>
              <a:spcAft>
                <a:spcPts val="1000"/>
              </a:spcAft>
              <a:buFont typeface="Wingdings" panose="05000000000000000000" pitchFamily="2" charset="2"/>
              <a:buChar char="Ø"/>
            </a:pPr>
            <a:r>
              <a:rPr lang="en-US" sz="2400" dirty="0">
                <a:solidFill>
                  <a:schemeClr val="tx1"/>
                </a:solidFill>
              </a:rPr>
              <a:t>YFU USA informs partners by June 5</a:t>
            </a:r>
            <a:r>
              <a:rPr lang="en-US" sz="2400" baseline="30000" dirty="0">
                <a:solidFill>
                  <a:schemeClr val="tx1"/>
                </a:solidFill>
              </a:rPr>
              <a:t>th</a:t>
            </a:r>
            <a:r>
              <a:rPr lang="en-US" sz="2400" dirty="0">
                <a:solidFill>
                  <a:schemeClr val="tx1"/>
                </a:solidFill>
              </a:rPr>
              <a:t> which students will fly on X date</a:t>
            </a:r>
          </a:p>
          <a:p>
            <a:pPr>
              <a:spcAft>
                <a:spcPts val="1000"/>
              </a:spcAft>
              <a:buFont typeface="Wingdings" panose="05000000000000000000" pitchFamily="2" charset="2"/>
              <a:buChar char="Ø"/>
            </a:pPr>
            <a:r>
              <a:rPr lang="en-US" sz="2400" dirty="0" smtClean="0">
                <a:solidFill>
                  <a:schemeClr val="tx1"/>
                </a:solidFill>
              </a:rPr>
              <a:t>Request are considered </a:t>
            </a:r>
          </a:p>
          <a:p>
            <a:pPr lvl="1">
              <a:spcAft>
                <a:spcPts val="1000"/>
              </a:spcAft>
              <a:buFont typeface="Wingdings" panose="05000000000000000000" pitchFamily="2" charset="2"/>
              <a:buChar char="v"/>
            </a:pPr>
            <a:r>
              <a:rPr lang="en-US" sz="2200" dirty="0" smtClean="0">
                <a:solidFill>
                  <a:schemeClr val="tx1"/>
                </a:solidFill>
              </a:rPr>
              <a:t>Email Heather at </a:t>
            </a:r>
            <a:r>
              <a:rPr lang="en-US" sz="2200" dirty="0" smtClean="0">
                <a:solidFill>
                  <a:schemeClr val="tx1"/>
                </a:solidFill>
                <a:hlinkClick r:id="rId3"/>
              </a:rPr>
              <a:t>hdorsey@yfu.org</a:t>
            </a:r>
            <a:r>
              <a:rPr lang="en-US" sz="2200" dirty="0" smtClean="0">
                <a:solidFill>
                  <a:schemeClr val="tx1"/>
                </a:solidFill>
              </a:rPr>
              <a:t> before June 5th</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94" y="4773852"/>
            <a:ext cx="2347718" cy="1221023"/>
          </a:xfrm>
          <a:prstGeom prst="rect">
            <a:avLst/>
          </a:prstGeom>
        </p:spPr>
      </p:pic>
    </p:spTree>
    <p:extLst>
      <p:ext uri="{BB962C8B-B14F-4D97-AF65-F5344CB8AC3E}">
        <p14:creationId xmlns:p14="http://schemas.microsoft.com/office/powerpoint/2010/main" val="17104136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2376" r="13053"/>
          <a:stretch/>
        </p:blipFill>
        <p:spPr>
          <a:xfrm>
            <a:off x="7225553" y="2878729"/>
            <a:ext cx="1583736" cy="3037474"/>
          </a:xfrm>
          <a:prstGeom prst="rect">
            <a:avLst/>
          </a:prstGeom>
          <a:ln>
            <a:noFill/>
          </a:ln>
        </p:spPr>
      </p:pic>
      <p:sp>
        <p:nvSpPr>
          <p:cNvPr id="3" name="Content Placeholder 2"/>
          <p:cNvSpPr>
            <a:spLocks noGrp="1"/>
          </p:cNvSpPr>
          <p:nvPr>
            <p:ph idx="1"/>
          </p:nvPr>
        </p:nvSpPr>
        <p:spPr/>
        <p:txBody>
          <a:bodyPr>
            <a:normAutofit/>
          </a:bodyPr>
          <a:lstStyle/>
          <a:p>
            <a:pPr marL="0" indent="0" algn="ctr">
              <a:spcAft>
                <a:spcPts val="1200"/>
              </a:spcAft>
              <a:buNone/>
            </a:pPr>
            <a:r>
              <a:rPr lang="en-US" sz="3200" dirty="0" smtClean="0"/>
              <a:t>Approved</a:t>
            </a:r>
          </a:p>
          <a:p>
            <a:pPr lvl="1">
              <a:spcAft>
                <a:spcPts val="1200"/>
              </a:spcAft>
              <a:buFont typeface="Wingdings" panose="05000000000000000000" pitchFamily="2" charset="2"/>
              <a:buChar char="ü"/>
            </a:pPr>
            <a:r>
              <a:rPr lang="en-US" sz="2800" dirty="0" smtClean="0">
                <a:solidFill>
                  <a:srgbClr val="D7226E"/>
                </a:solidFill>
              </a:rPr>
              <a:t>School</a:t>
            </a:r>
          </a:p>
          <a:p>
            <a:pPr marL="457200" lvl="1" indent="0">
              <a:spcAft>
                <a:spcPts val="1200"/>
              </a:spcAft>
              <a:buNone/>
            </a:pPr>
            <a:endParaRPr lang="en-US" sz="2800" dirty="0" smtClean="0">
              <a:solidFill>
                <a:srgbClr val="D7226E"/>
              </a:solidFill>
            </a:endParaRPr>
          </a:p>
          <a:p>
            <a:pPr lvl="1" algn="r">
              <a:spcAft>
                <a:spcPts val="1800"/>
              </a:spcAft>
              <a:buFont typeface="Wingdings" panose="05000000000000000000" pitchFamily="2" charset="2"/>
              <a:buChar char="ü"/>
            </a:pPr>
            <a:r>
              <a:rPr lang="en-US" sz="2800" dirty="0" smtClean="0">
                <a:solidFill>
                  <a:srgbClr val="D7226E"/>
                </a:solidFill>
              </a:rPr>
              <a:t>Illness</a:t>
            </a:r>
          </a:p>
          <a:p>
            <a:pPr lvl="1">
              <a:spcAft>
                <a:spcPts val="1200"/>
              </a:spcAft>
              <a:buFont typeface="Wingdings" panose="05000000000000000000" pitchFamily="2" charset="2"/>
              <a:buChar char="ü"/>
            </a:pPr>
            <a:r>
              <a:rPr lang="en-US" sz="2800" dirty="0" smtClean="0">
                <a:solidFill>
                  <a:srgbClr val="D7226E"/>
                </a:solidFill>
              </a:rPr>
              <a:t>Death in family</a:t>
            </a:r>
          </a:p>
          <a:p>
            <a:pPr lvl="2">
              <a:spcAft>
                <a:spcPts val="1200"/>
              </a:spcAft>
              <a:buFont typeface="Wingdings" panose="05000000000000000000" pitchFamily="2" charset="2"/>
              <a:buChar char="ü"/>
            </a:pPr>
            <a:r>
              <a:rPr lang="en-US" sz="2800" dirty="0" smtClean="0">
                <a:solidFill>
                  <a:srgbClr val="D7226E"/>
                </a:solidFill>
              </a:rPr>
              <a:t>Visa delay</a:t>
            </a:r>
          </a:p>
        </p:txBody>
      </p:sp>
      <p:sp>
        <p:nvSpPr>
          <p:cNvPr id="6" name="Content Placeholder 5"/>
          <p:cNvSpPr>
            <a:spLocks noGrp="1"/>
          </p:cNvSpPr>
          <p:nvPr>
            <p:ph idx="10"/>
          </p:nvPr>
        </p:nvSpPr>
        <p:spPr>
          <a:xfrm>
            <a:off x="4823178" y="1581306"/>
            <a:ext cx="3856254" cy="3843101"/>
          </a:xfrm>
        </p:spPr>
        <p:txBody>
          <a:bodyPr/>
          <a:lstStyle/>
          <a:p>
            <a:pPr marL="0" indent="0" algn="ctr">
              <a:spcAft>
                <a:spcPts val="1200"/>
              </a:spcAft>
              <a:buNone/>
            </a:pPr>
            <a:r>
              <a:rPr lang="en-US" sz="3200" dirty="0"/>
              <a:t>Not approved </a:t>
            </a:r>
            <a:r>
              <a:rPr lang="en-US" sz="3200" dirty="0" smtClean="0"/>
              <a:t>exceptions</a:t>
            </a:r>
            <a:r>
              <a:rPr lang="en-US" sz="3200" dirty="0"/>
              <a:t>:</a:t>
            </a:r>
          </a:p>
          <a:p>
            <a:pPr lvl="1">
              <a:spcAft>
                <a:spcPts val="1200"/>
              </a:spcAft>
              <a:buFont typeface="Wingdings" panose="05000000000000000000" pitchFamily="2" charset="2"/>
              <a:buChar char="Ø"/>
            </a:pPr>
            <a:r>
              <a:rPr lang="en-US" sz="2800" dirty="0">
                <a:solidFill>
                  <a:srgbClr val="A0C03B"/>
                </a:solidFill>
              </a:rPr>
              <a:t>Vacations</a:t>
            </a:r>
          </a:p>
          <a:p>
            <a:pPr lvl="1">
              <a:spcAft>
                <a:spcPts val="1200"/>
              </a:spcAft>
              <a:buFont typeface="Wingdings" panose="05000000000000000000" pitchFamily="2" charset="2"/>
              <a:buChar char="Ø"/>
            </a:pPr>
            <a:r>
              <a:rPr lang="en-US" sz="2800" dirty="0" smtClean="0">
                <a:solidFill>
                  <a:srgbClr val="A0C03B"/>
                </a:solidFill>
              </a:rPr>
              <a:t>Sports</a:t>
            </a:r>
          </a:p>
          <a:p>
            <a:pPr lvl="1">
              <a:spcAft>
                <a:spcPts val="1200"/>
              </a:spcAft>
              <a:buFont typeface="Wingdings" panose="05000000000000000000" pitchFamily="2" charset="2"/>
              <a:buChar char="Ø"/>
            </a:pPr>
            <a:r>
              <a:rPr lang="en-US" sz="2800" dirty="0" smtClean="0">
                <a:solidFill>
                  <a:srgbClr val="A0C03B"/>
                </a:solidFill>
              </a:rPr>
              <a:t>Band</a:t>
            </a:r>
            <a:endParaRPr lang="en-US" sz="2800" dirty="0">
              <a:solidFill>
                <a:srgbClr val="A0C03B"/>
              </a:solidFill>
            </a:endParaRPr>
          </a:p>
          <a:p>
            <a:endParaRPr lang="en-US" dirty="0"/>
          </a:p>
        </p:txBody>
      </p:sp>
      <p:sp>
        <p:nvSpPr>
          <p:cNvPr id="5" name="Text Placeholder 4"/>
          <p:cNvSpPr>
            <a:spLocks noGrp="1"/>
          </p:cNvSpPr>
          <p:nvPr>
            <p:ph type="body" sz="quarter" idx="3"/>
          </p:nvPr>
        </p:nvSpPr>
        <p:spPr/>
        <p:txBody>
          <a:bodyPr/>
          <a:lstStyle/>
          <a:p>
            <a:r>
              <a:rPr lang="en-US" dirty="0" smtClean="0"/>
              <a:t>EXCEP-TIONS</a:t>
            </a:r>
            <a:endParaRPr lang="en-US" dirty="0"/>
          </a:p>
        </p:txBody>
      </p:sp>
      <p:sp>
        <p:nvSpPr>
          <p:cNvPr id="7" name="Text Placeholder 6"/>
          <p:cNvSpPr>
            <a:spLocks noGrp="1"/>
          </p:cNvSpPr>
          <p:nvPr>
            <p:ph type="body" sz="quarter" idx="11"/>
          </p:nvPr>
        </p:nvSpPr>
        <p:spPr/>
        <p:txBody>
          <a:bodyPr/>
          <a:lstStyle/>
          <a:p>
            <a:r>
              <a:rPr lang="en-US" dirty="0" smtClean="0"/>
              <a:t>EXCEP-TIONS</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328" y="2682007"/>
            <a:ext cx="1394374" cy="164710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7525" y="2251900"/>
            <a:ext cx="1717341" cy="1253659"/>
          </a:xfrm>
          <a:prstGeom prst="rect">
            <a:avLst/>
          </a:prstGeom>
        </p:spPr>
      </p:pic>
    </p:spTree>
    <p:extLst>
      <p:ext uri="{BB962C8B-B14F-4D97-AF65-F5344CB8AC3E}">
        <p14:creationId xmlns:p14="http://schemas.microsoft.com/office/powerpoint/2010/main" val="197949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anim calcmode="lin" valueType="num">
                                      <p:cBhvr additive="base">
                                        <p:cTn id="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theme/theme1.xml><?xml version="1.0" encoding="utf-8"?>
<a:theme xmlns:a="http://schemas.openxmlformats.org/drawingml/2006/main" name="Office Theme">
  <a:themeElements>
    <a:clrScheme name="YFU">
      <a:dk1>
        <a:srgbClr val="454545"/>
      </a:dk1>
      <a:lt1>
        <a:sysClr val="window" lastClr="FFFFFF"/>
      </a:lt1>
      <a:dk2>
        <a:srgbClr val="333333"/>
      </a:dk2>
      <a:lt2>
        <a:srgbClr val="FFFFFF"/>
      </a:lt2>
      <a:accent1>
        <a:srgbClr val="3BCCDD"/>
      </a:accent1>
      <a:accent2>
        <a:srgbClr val="C61B78"/>
      </a:accent2>
      <a:accent3>
        <a:srgbClr val="A0C03B"/>
      </a:accent3>
      <a:accent4>
        <a:srgbClr val="F8921E"/>
      </a:accent4>
      <a:accent5>
        <a:srgbClr val="700E88"/>
      </a:accent5>
      <a:accent6>
        <a:srgbClr val="F79646"/>
      </a:accent6>
      <a:hlink>
        <a:srgbClr val="A5065C"/>
      </a:hlink>
      <a:folHlink>
        <a:srgbClr val="A5065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olunteerGeneralYFU_powerpointTemplate.pptx" id="{D01CE670-859B-4290-99FC-DF441CBBEE92}" vid="{23848082-482B-4918-B478-8DAF3D8D7E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volunteerGeneralYFU_powerpointTemplate</Template>
  <TotalTime>2820</TotalTime>
  <Words>2286</Words>
  <Application>Microsoft Office PowerPoint</Application>
  <PresentationFormat>On-screen Show (4:3)</PresentationFormat>
  <Paragraphs>243</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Century Gothic</vt:lpstr>
      <vt:lpstr>Wingdings</vt:lpstr>
      <vt:lpstr>Office Theme</vt:lpstr>
      <vt:lpstr>Tips for this training</vt:lpstr>
      <vt:lpstr>Student Travel</vt:lpstr>
      <vt:lpstr>Facilitators</vt:lpstr>
      <vt:lpstr>Objectives</vt:lpstr>
      <vt:lpstr>Group Travel</vt:lpstr>
      <vt:lpstr>Service Benefit</vt:lpstr>
      <vt:lpstr>Over-night</vt:lpstr>
      <vt:lpstr>INBOUND FLIGHTS</vt:lpstr>
      <vt:lpstr>PowerPoint Presentation</vt:lpstr>
      <vt:lpstr>Airport Coding</vt:lpstr>
      <vt:lpstr>Airport Coding</vt:lpstr>
      <vt:lpstr>TRAVEL PROCESS</vt:lpstr>
      <vt:lpstr>Travel Process</vt:lpstr>
      <vt:lpstr>RETURN TRAVEL</vt:lpstr>
      <vt:lpstr>Contact Info</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 processing &amp; Profile writing</dc:title>
  <dc:creator>Amanda Gibson</dc:creator>
  <cp:lastModifiedBy>Amanda Gibson</cp:lastModifiedBy>
  <cp:revision>133</cp:revision>
  <cp:lastPrinted>2015-04-15T15:44:08Z</cp:lastPrinted>
  <dcterms:created xsi:type="dcterms:W3CDTF">2015-02-04T19:09:53Z</dcterms:created>
  <dcterms:modified xsi:type="dcterms:W3CDTF">2015-04-15T21:27:45Z</dcterms:modified>
</cp:coreProperties>
</file>