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8" r:id="rId5"/>
    <p:sldId id="260" r:id="rId6"/>
    <p:sldId id="266" r:id="rId7"/>
    <p:sldId id="262" r:id="rId8"/>
    <p:sldId id="265" r:id="rId9"/>
    <p:sldId id="267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5556"/>
    <a:srgbClr val="3C3C3B"/>
    <a:srgbClr val="642869"/>
    <a:srgbClr val="461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71" autoAdjust="0"/>
  </p:normalViewPr>
  <p:slideViewPr>
    <p:cSldViewPr snapToGrid="0" snapToObjects="1">
      <p:cViewPr varScale="1">
        <p:scale>
          <a:sx n="74" d="100"/>
          <a:sy n="74" d="100"/>
        </p:scale>
        <p:origin x="145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2CA7D-B90F-4445-A00A-FB5390D0B8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6925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96AB8-8E0D-7E4B-A389-C2AC0CE715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48061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148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rgbClr val="642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2000" y="2074224"/>
            <a:ext cx="7306200" cy="1470025"/>
          </a:xfrm>
        </p:spPr>
        <p:txBody>
          <a:bodyPr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National-Medium"/>
                <a:cs typeface="National-Medium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9270" y="3599999"/>
            <a:ext cx="7298929" cy="57830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FFFFFF"/>
                </a:solidFill>
                <a:latin typeface="National-Medium"/>
                <a:cs typeface="National-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Bild 6" descr="YFU_Landscape_Logo_Name_white_rgb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600000" cy="1336133"/>
          </a:xfrm>
          <a:prstGeom prst="rect">
            <a:avLst/>
          </a:prstGeom>
        </p:spPr>
      </p:pic>
      <p:sp>
        <p:nvSpPr>
          <p:cNvPr id="8" name="Datumsplatzhalter 3"/>
          <p:cNvSpPr txBox="1">
            <a:spLocks/>
          </p:cNvSpPr>
          <p:nvPr userDrawn="1"/>
        </p:nvSpPr>
        <p:spPr>
          <a:xfrm>
            <a:off x="7932149" y="6300000"/>
            <a:ext cx="754649" cy="184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1DF5D83-A94A-BF45-8E34-D708791BFCBD}" type="datetime1">
              <a:rPr lang="de-DE" b="0" i="0" smtClean="0">
                <a:solidFill>
                  <a:srgbClr val="FFFFFF"/>
                </a:solidFill>
                <a:latin typeface="National-Book"/>
                <a:cs typeface="National-Book"/>
              </a:rPr>
              <a:pPr algn="r"/>
              <a:t>13.06.2016</a:t>
            </a:fld>
            <a:endParaRPr lang="de-DE" b="0" i="0" dirty="0">
              <a:solidFill>
                <a:srgbClr val="FFFFFF"/>
              </a:solidFill>
              <a:latin typeface="National-Book"/>
              <a:cs typeface="National-Book"/>
            </a:endParaRPr>
          </a:p>
        </p:txBody>
      </p:sp>
    </p:spTree>
    <p:extLst>
      <p:ext uri="{BB962C8B-B14F-4D97-AF65-F5344CB8AC3E}">
        <p14:creationId xmlns:p14="http://schemas.microsoft.com/office/powerpoint/2010/main" val="4270148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YFU_Landscape_Logo_Name_rgb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00000" cy="133613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152000" y="2074224"/>
            <a:ext cx="7306200" cy="1470025"/>
          </a:xfrm>
        </p:spPr>
        <p:txBody>
          <a:bodyPr>
            <a:noAutofit/>
          </a:bodyPr>
          <a:lstStyle>
            <a:lvl1pPr algn="l">
              <a:defRPr sz="5000" b="1">
                <a:solidFill>
                  <a:srgbClr val="642869"/>
                </a:solidFill>
                <a:latin typeface="National-Medium"/>
                <a:cs typeface="National-Medium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59270" y="3599999"/>
            <a:ext cx="7298929" cy="57830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535556"/>
                </a:solidFill>
                <a:latin typeface="National-Medium"/>
                <a:cs typeface="National-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umsplatzhalter 3"/>
          <p:cNvSpPr txBox="1">
            <a:spLocks/>
          </p:cNvSpPr>
          <p:nvPr userDrawn="1"/>
        </p:nvSpPr>
        <p:spPr>
          <a:xfrm>
            <a:off x="7932149" y="6300000"/>
            <a:ext cx="754649" cy="184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1DF5D83-A94A-BF45-8E34-D708791BFCBD}" type="datetime1">
              <a:rPr lang="de-DE" b="0" i="0" smtClean="0">
                <a:solidFill>
                  <a:srgbClr val="555555"/>
                </a:solidFill>
                <a:latin typeface="National-Book"/>
                <a:cs typeface="National-Book"/>
              </a:rPr>
              <a:pPr algn="r"/>
              <a:t>13.06.2016</a:t>
            </a:fld>
            <a:endParaRPr lang="de-DE" b="0" i="0" dirty="0">
              <a:solidFill>
                <a:srgbClr val="555555"/>
              </a:solidFill>
              <a:latin typeface="National-Book"/>
              <a:cs typeface="National-Book"/>
            </a:endParaRPr>
          </a:p>
        </p:txBody>
      </p:sp>
    </p:spTree>
    <p:extLst>
      <p:ext uri="{BB962C8B-B14F-4D97-AF65-F5344CB8AC3E}">
        <p14:creationId xmlns:p14="http://schemas.microsoft.com/office/powerpoint/2010/main" val="2416008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307" y="1080000"/>
            <a:ext cx="7772400" cy="615553"/>
          </a:xfrm>
        </p:spPr>
        <p:txBody>
          <a:bodyPr anchor="t">
            <a:noAutofit/>
          </a:bodyPr>
          <a:lstStyle>
            <a:lvl1pPr algn="l">
              <a:defRPr lang="en-US" sz="4000" b="1" dirty="0">
                <a:solidFill>
                  <a:srgbClr val="642869"/>
                </a:solidFill>
                <a:latin typeface="National-Medium"/>
                <a:cs typeface="National-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307" y="1809393"/>
            <a:ext cx="7772400" cy="4091120"/>
          </a:xfr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 lang="en-US" sz="3000" b="0" i="0" baseline="0" dirty="0" smtClean="0">
                <a:solidFill>
                  <a:srgbClr val="535556"/>
                </a:solidFill>
                <a:latin typeface="National-Medium"/>
                <a:cs typeface="National-Medium"/>
              </a:defRPr>
            </a:lvl1pPr>
            <a:lvl2pPr marL="0" marR="0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Tx/>
              <a:buNone/>
              <a:tabLst/>
              <a:defRPr sz="3000">
                <a:solidFill>
                  <a:srgbClr val="535556"/>
                </a:solidFill>
                <a:latin typeface="National-Book"/>
                <a:cs typeface="National-Book"/>
              </a:defRPr>
            </a:lvl2pPr>
            <a:lvl3pPr marL="252000" marR="0" indent="-25200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>
                <a:solidFill>
                  <a:srgbClr val="535556"/>
                </a:solidFill>
              </a:defRPr>
            </a:lvl3pPr>
            <a:lvl4pPr marL="468000" marR="0" indent="-27000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>
                <a:solidFill>
                  <a:srgbClr val="535556"/>
                </a:solidFill>
              </a:defRPr>
            </a:lvl4pPr>
            <a:lvl5pPr marL="0" marR="0" indent="0" algn="l" defTabSz="457200" rtl="0" eaLnBrk="1" fontAlgn="auto" latinLnBrk="0" hangingPunct="1">
              <a:lnSpc>
                <a:spcPts val="14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aseline="0">
                <a:solidFill>
                  <a:srgbClr val="535556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National"/>
                <a:ea typeface="+mn-ea"/>
                <a:cs typeface="National-Book"/>
              </a:rPr>
              <a:t>Click to edit Master text styles</a:t>
            </a:r>
          </a:p>
          <a:p>
            <a:pPr marL="0" marR="0" lvl="1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National"/>
                <a:ea typeface="+mn-ea"/>
                <a:cs typeface="National-Book"/>
              </a:rPr>
              <a:t>Second level</a:t>
            </a:r>
          </a:p>
          <a:p>
            <a:pPr marL="0" marR="0" lvl="2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National"/>
                <a:ea typeface="+mn-ea"/>
                <a:cs typeface="National-Book"/>
              </a:rPr>
              <a:t>Third level</a:t>
            </a:r>
          </a:p>
          <a:p>
            <a:pPr marL="0" marR="0" lvl="3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National"/>
                <a:ea typeface="+mn-ea"/>
                <a:cs typeface="National-Book"/>
              </a:rPr>
              <a:t>Fourth level</a:t>
            </a:r>
          </a:p>
          <a:p>
            <a:pPr marL="0" marR="0" lvl="4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National"/>
                <a:ea typeface="+mn-ea"/>
                <a:cs typeface="National-Book"/>
              </a:rPr>
              <a:t>Fifth level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National"/>
              <a:ea typeface="+mn-ea"/>
              <a:cs typeface="National-Book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3133627" y="3758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5" name="Bild 5" descr="YFU_Landscape_Logo_Name_rgb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2708"/>
            <a:ext cx="2520000" cy="935292"/>
          </a:xfrm>
          <a:prstGeom prst="rect">
            <a:avLst/>
          </a:prstGeom>
        </p:spPr>
      </p:pic>
      <p:sp>
        <p:nvSpPr>
          <p:cNvPr id="26" name="Datumsplatzhalter 2"/>
          <p:cNvSpPr>
            <a:spLocks noGrp="1"/>
          </p:cNvSpPr>
          <p:nvPr>
            <p:ph type="dt" sz="half" idx="10"/>
          </p:nvPr>
        </p:nvSpPr>
        <p:spPr>
          <a:xfrm>
            <a:off x="7525351" y="6300000"/>
            <a:ext cx="754649" cy="1846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r>
              <a:rPr lang="en-US" dirty="0" smtClean="0"/>
              <a:t>2016</a:t>
            </a:r>
            <a:endParaRPr lang="de-DE" dirty="0"/>
          </a:p>
        </p:txBody>
      </p:sp>
      <p:sp>
        <p:nvSpPr>
          <p:cNvPr id="2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29751" y="6306705"/>
            <a:ext cx="2895600" cy="184666"/>
          </a:xfrm>
          <a:prstGeom prst="rect">
            <a:avLst/>
          </a:prstGeom>
        </p:spPr>
        <p:txBody>
          <a:bodyPr anchor="t"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endParaRPr lang="de-DE" dirty="0"/>
          </a:p>
        </p:txBody>
      </p:sp>
      <p:sp>
        <p:nvSpPr>
          <p:cNvPr id="28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280000" y="6300000"/>
            <a:ext cx="459271" cy="1846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fld id="{1C79B7FB-38B4-3E47-9D74-957A0A38F6CB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632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10307" y="1080000"/>
            <a:ext cx="7772400" cy="615553"/>
          </a:xfrm>
        </p:spPr>
        <p:txBody>
          <a:bodyPr anchor="t">
            <a:noAutofit/>
          </a:bodyPr>
          <a:lstStyle>
            <a:lvl1pPr algn="l">
              <a:defRPr lang="en-US" sz="4000" b="1" dirty="0">
                <a:solidFill>
                  <a:srgbClr val="642869"/>
                </a:solidFill>
                <a:latin typeface="National-Medium"/>
                <a:cs typeface="National-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792163" y="1800000"/>
            <a:ext cx="3600000" cy="4100513"/>
          </a:xfrm>
        </p:spPr>
        <p:txBody>
          <a:bodyPr/>
          <a:lstStyle>
            <a:lvl1pPr>
              <a:defRPr sz="3000" b="1" i="0">
                <a:solidFill>
                  <a:srgbClr val="535556"/>
                </a:solidFill>
                <a:latin typeface="National-Medium"/>
                <a:cs typeface="National-Medium"/>
              </a:defRPr>
            </a:lvl1pPr>
            <a:lvl2pPr>
              <a:defRPr sz="2400" b="0" i="0">
                <a:solidFill>
                  <a:srgbClr val="535556"/>
                </a:solidFill>
                <a:latin typeface="National-Book"/>
                <a:cs typeface="National-Book"/>
              </a:defRPr>
            </a:lvl2pPr>
            <a:lvl3pPr>
              <a:defRPr sz="2400" b="0" i="0" baseline="0">
                <a:solidFill>
                  <a:srgbClr val="535556"/>
                </a:solidFill>
                <a:latin typeface="National-Book"/>
                <a:cs typeface="National-Book"/>
              </a:defRPr>
            </a:lvl3pPr>
            <a:lvl4pPr>
              <a:defRPr sz="2400" b="0" i="0">
                <a:solidFill>
                  <a:srgbClr val="535556"/>
                </a:solidFill>
                <a:latin typeface="National-Book"/>
                <a:cs typeface="National-Book"/>
              </a:defRPr>
            </a:lvl4pPr>
            <a:lvl5pPr>
              <a:defRPr sz="1200" i="1" baseline="0">
                <a:solidFill>
                  <a:srgbClr val="535556"/>
                </a:solidFill>
                <a:latin typeface="National-Book"/>
                <a:cs typeface="National-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4680000" y="1800000"/>
            <a:ext cx="3600000" cy="4100513"/>
          </a:xfrm>
        </p:spPr>
        <p:txBody>
          <a:bodyPr/>
          <a:lstStyle>
            <a:lvl1pPr>
              <a:defRPr sz="3000" b="1" i="0" baseline="0">
                <a:solidFill>
                  <a:srgbClr val="535556"/>
                </a:solidFill>
                <a:latin typeface="National-Medium"/>
                <a:cs typeface="National-Medium"/>
              </a:defRPr>
            </a:lvl1pPr>
            <a:lvl2pPr>
              <a:defRPr sz="2400" b="0" i="0">
                <a:solidFill>
                  <a:srgbClr val="535556"/>
                </a:solidFill>
                <a:latin typeface="National-Book"/>
                <a:cs typeface="National-Book"/>
              </a:defRPr>
            </a:lvl2pPr>
            <a:lvl3pPr>
              <a:defRPr sz="2400" b="0" i="0">
                <a:solidFill>
                  <a:srgbClr val="535556"/>
                </a:solidFill>
                <a:latin typeface="National-Book"/>
                <a:cs typeface="National-Book"/>
              </a:defRPr>
            </a:lvl3pPr>
            <a:lvl4pPr>
              <a:defRPr sz="2400" b="0" i="0">
                <a:solidFill>
                  <a:srgbClr val="535556"/>
                </a:solidFill>
                <a:latin typeface="National-Book"/>
                <a:cs typeface="National-Book"/>
              </a:defRPr>
            </a:lvl4pPr>
            <a:lvl5pPr>
              <a:defRPr sz="1200" i="1" baseline="0">
                <a:solidFill>
                  <a:srgbClr val="535556"/>
                </a:solidFill>
                <a:latin typeface="National-Book"/>
                <a:cs typeface="National-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pic>
        <p:nvPicPr>
          <p:cNvPr id="17" name="Bild 5" descr="YFU_Landscape_Logo_Name_rgb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2708"/>
            <a:ext cx="2520000" cy="935292"/>
          </a:xfrm>
          <a:prstGeom prst="rect">
            <a:avLst/>
          </a:prstGeom>
        </p:spPr>
      </p:pic>
      <p:sp>
        <p:nvSpPr>
          <p:cNvPr id="18" name="Datumsplatzhalter 2"/>
          <p:cNvSpPr>
            <a:spLocks noGrp="1"/>
          </p:cNvSpPr>
          <p:nvPr>
            <p:ph type="dt" sz="half" idx="10"/>
          </p:nvPr>
        </p:nvSpPr>
        <p:spPr>
          <a:xfrm>
            <a:off x="7525351" y="6300000"/>
            <a:ext cx="754649" cy="1846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r>
              <a:rPr lang="en-US" dirty="0" smtClean="0"/>
              <a:t>2016</a:t>
            </a:r>
            <a:endParaRPr lang="de-DE" dirty="0"/>
          </a:p>
        </p:txBody>
      </p:sp>
      <p:sp>
        <p:nvSpPr>
          <p:cNvPr id="1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29751" y="6306705"/>
            <a:ext cx="2895600" cy="184666"/>
          </a:xfrm>
          <a:prstGeom prst="rect">
            <a:avLst/>
          </a:prstGeom>
        </p:spPr>
        <p:txBody>
          <a:bodyPr anchor="t"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endParaRPr lang="de-DE" dirty="0"/>
          </a:p>
        </p:txBody>
      </p:sp>
      <p:sp>
        <p:nvSpPr>
          <p:cNvPr id="20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280000" y="6300000"/>
            <a:ext cx="459271" cy="1846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fld id="{1C79B7FB-38B4-3E47-9D74-957A0A38F6CB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890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821363"/>
          </a:xfrm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pic>
        <p:nvPicPr>
          <p:cNvPr id="19" name="Bild 5" descr="YFU_Landscape_Logo_Name_rgb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2708"/>
            <a:ext cx="2520000" cy="935292"/>
          </a:xfrm>
          <a:prstGeom prst="rect">
            <a:avLst/>
          </a:prstGeom>
        </p:spPr>
      </p:pic>
      <p:sp>
        <p:nvSpPr>
          <p:cNvPr id="20" name="Datumsplatzhalter 2"/>
          <p:cNvSpPr>
            <a:spLocks noGrp="1"/>
          </p:cNvSpPr>
          <p:nvPr>
            <p:ph type="dt" sz="half" idx="10"/>
          </p:nvPr>
        </p:nvSpPr>
        <p:spPr>
          <a:xfrm>
            <a:off x="7525351" y="6300000"/>
            <a:ext cx="754649" cy="1846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r>
              <a:rPr lang="en-US" dirty="0" smtClean="0"/>
              <a:t>2016</a:t>
            </a:r>
            <a:endParaRPr lang="de-DE" dirty="0"/>
          </a:p>
        </p:txBody>
      </p:sp>
      <p:sp>
        <p:nvSpPr>
          <p:cNvPr id="2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29751" y="6306705"/>
            <a:ext cx="2895600" cy="184666"/>
          </a:xfrm>
          <a:prstGeom prst="rect">
            <a:avLst/>
          </a:prstGeom>
        </p:spPr>
        <p:txBody>
          <a:bodyPr anchor="t"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endParaRPr lang="de-DE" dirty="0"/>
          </a:p>
        </p:txBody>
      </p:sp>
      <p:sp>
        <p:nvSpPr>
          <p:cNvPr id="22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280000" y="6300000"/>
            <a:ext cx="459271" cy="1846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fld id="{1C79B7FB-38B4-3E47-9D74-957A0A38F6CB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971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92164" y="1080000"/>
            <a:ext cx="7947108" cy="615553"/>
          </a:xfrm>
        </p:spPr>
        <p:txBody>
          <a:bodyPr/>
          <a:lstStyle>
            <a:lvl1pPr algn="l">
              <a:defRPr b="1" i="0" baseline="0">
                <a:solidFill>
                  <a:srgbClr val="642869"/>
                </a:solidFill>
                <a:latin typeface="National-Medium"/>
                <a:cs typeface="National-Medium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Bildplatzhalter 9"/>
          <p:cNvSpPr>
            <a:spLocks noGrp="1"/>
          </p:cNvSpPr>
          <p:nvPr>
            <p:ph type="pic" sz="quarter" idx="15"/>
          </p:nvPr>
        </p:nvSpPr>
        <p:spPr>
          <a:xfrm>
            <a:off x="792164" y="1910665"/>
            <a:ext cx="2520000" cy="3600000"/>
          </a:xfrm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de-DE"/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16"/>
          </p:nvPr>
        </p:nvSpPr>
        <p:spPr>
          <a:xfrm>
            <a:off x="3503997" y="1910665"/>
            <a:ext cx="2520000" cy="3600000"/>
          </a:xfrm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de-DE"/>
          </a:p>
        </p:txBody>
      </p:sp>
      <p:sp>
        <p:nvSpPr>
          <p:cNvPr id="9" name="Bildplatzhalter 9"/>
          <p:cNvSpPr>
            <a:spLocks noGrp="1"/>
          </p:cNvSpPr>
          <p:nvPr>
            <p:ph type="pic" sz="quarter" idx="17"/>
          </p:nvPr>
        </p:nvSpPr>
        <p:spPr>
          <a:xfrm>
            <a:off x="6219271" y="1910665"/>
            <a:ext cx="2520000" cy="3600000"/>
          </a:xfrm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de-DE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92165" y="5645709"/>
            <a:ext cx="2520000" cy="184666"/>
          </a:xfrm>
        </p:spPr>
        <p:txBody>
          <a:bodyPr>
            <a:no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400" b="0" i="1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pPr lvl="0"/>
            <a:r>
              <a:rPr lang="de-DE" dirty="0" smtClean="0"/>
              <a:t>Caption</a:t>
            </a:r>
            <a:endParaRPr lang="de-DE" dirty="0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503997" y="5645709"/>
            <a:ext cx="2520000" cy="184666"/>
          </a:xfrm>
        </p:spPr>
        <p:txBody>
          <a:bodyPr>
            <a:no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400" b="0" i="1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Caption</a:t>
            </a:r>
            <a:endParaRPr lang="de-DE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6219272" y="5645709"/>
            <a:ext cx="2520000" cy="184666"/>
          </a:xfrm>
        </p:spPr>
        <p:txBody>
          <a:bodyPr>
            <a:no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400" b="0" i="1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pPr lvl="0"/>
            <a:r>
              <a:rPr lang="de-DE" dirty="0" smtClean="0"/>
              <a:t>Caption</a:t>
            </a:r>
            <a:endParaRPr lang="de-DE" dirty="0"/>
          </a:p>
        </p:txBody>
      </p:sp>
      <p:sp>
        <p:nvSpPr>
          <p:cNvPr id="13" name="Datumsplatzhalter 2"/>
          <p:cNvSpPr>
            <a:spLocks noGrp="1"/>
          </p:cNvSpPr>
          <p:nvPr>
            <p:ph type="dt" sz="half" idx="10"/>
          </p:nvPr>
        </p:nvSpPr>
        <p:spPr>
          <a:xfrm>
            <a:off x="7525351" y="6300000"/>
            <a:ext cx="754649" cy="1846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r>
              <a:rPr lang="en-US" dirty="0" smtClean="0"/>
              <a:t>2016</a:t>
            </a:r>
            <a:endParaRPr lang="de-DE" dirty="0"/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29751" y="6306705"/>
            <a:ext cx="2895600" cy="184666"/>
          </a:xfrm>
          <a:prstGeom prst="rect">
            <a:avLst/>
          </a:prstGeom>
        </p:spPr>
        <p:txBody>
          <a:bodyPr anchor="t"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endParaRPr lang="de-DE" dirty="0"/>
          </a:p>
        </p:txBody>
      </p:sp>
      <p:sp>
        <p:nvSpPr>
          <p:cNvPr id="1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280000" y="6300000"/>
            <a:ext cx="459271" cy="1846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fld id="{1C79B7FB-38B4-3E47-9D74-957A0A38F6CB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6" name="Bild 5" descr="YFU_Landscape_Logo_Name_rgb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2708"/>
            <a:ext cx="2520000" cy="93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0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92164" y="1080000"/>
            <a:ext cx="7947108" cy="615553"/>
          </a:xfrm>
        </p:spPr>
        <p:txBody>
          <a:bodyPr/>
          <a:lstStyle>
            <a:lvl1pPr algn="l">
              <a:defRPr b="1" i="0">
                <a:solidFill>
                  <a:srgbClr val="642869"/>
                </a:solidFill>
                <a:latin typeface="National-Medium"/>
                <a:cs typeface="National-Medium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92163" y="1800225"/>
            <a:ext cx="5231834" cy="2986088"/>
          </a:xfrm>
        </p:spPr>
        <p:txBody>
          <a:bodyPr/>
          <a:lstStyle>
            <a:lvl1pPr>
              <a:defRPr sz="3000" b="1" i="0" baseline="0">
                <a:latin typeface="National-Medium"/>
                <a:cs typeface="National-Medium"/>
              </a:defRPr>
            </a:lvl1pPr>
            <a:lvl2pPr>
              <a:defRPr sz="3000">
                <a:latin typeface="National-Book"/>
                <a:cs typeface="National-Book"/>
              </a:defRPr>
            </a:lvl2pPr>
            <a:lvl3pPr>
              <a:defRPr sz="2400">
                <a:latin typeface="National-Book"/>
                <a:cs typeface="National-Book"/>
              </a:defRPr>
            </a:lvl3pPr>
            <a:lvl4pPr>
              <a:defRPr sz="2400">
                <a:latin typeface="National-Book"/>
                <a:cs typeface="National-Book"/>
              </a:defRPr>
            </a:lvl4pPr>
            <a:lvl5pPr>
              <a:defRPr sz="1200" i="1">
                <a:latin typeface="National-Book"/>
                <a:cs typeface="National-Book"/>
              </a:defRPr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219271" y="5547241"/>
            <a:ext cx="2520001" cy="184666"/>
          </a:xfrm>
        </p:spPr>
        <p:txBody>
          <a:bodyPr/>
          <a:lstStyle>
            <a:lvl1pPr>
              <a:lnSpc>
                <a:spcPts val="1400"/>
              </a:lnSpc>
              <a:spcAft>
                <a:spcPts val="0"/>
              </a:spcAft>
              <a:defRPr sz="1400" b="0" i="1">
                <a:latin typeface="National-Book"/>
                <a:cs typeface="National-Book"/>
              </a:defRPr>
            </a:lvl1pPr>
          </a:lstStyle>
          <a:p>
            <a:pPr lvl="0"/>
            <a:r>
              <a:rPr lang="de-DE" dirty="0" smtClean="0"/>
              <a:t>Caption</a:t>
            </a:r>
            <a:endParaRPr lang="de-DE" dirty="0"/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17"/>
          </p:nvPr>
        </p:nvSpPr>
        <p:spPr>
          <a:xfrm>
            <a:off x="6219271" y="1800225"/>
            <a:ext cx="2520000" cy="3600000"/>
          </a:xfrm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de-DE"/>
          </a:p>
        </p:txBody>
      </p:sp>
      <p:pic>
        <p:nvPicPr>
          <p:cNvPr id="12" name="Bild 5" descr="YFU_Landscape_Logo_Name_rgb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2708"/>
            <a:ext cx="2520000" cy="935292"/>
          </a:xfrm>
          <a:prstGeom prst="rect">
            <a:avLst/>
          </a:prstGeom>
        </p:spPr>
      </p:pic>
      <p:sp>
        <p:nvSpPr>
          <p:cNvPr id="13" name="Datumsplatzhalter 2"/>
          <p:cNvSpPr>
            <a:spLocks noGrp="1"/>
          </p:cNvSpPr>
          <p:nvPr>
            <p:ph type="dt" sz="half" idx="10"/>
          </p:nvPr>
        </p:nvSpPr>
        <p:spPr>
          <a:xfrm>
            <a:off x="7525351" y="6300000"/>
            <a:ext cx="754649" cy="1846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r>
              <a:rPr lang="en-US" dirty="0" smtClean="0"/>
              <a:t>2016</a:t>
            </a:r>
            <a:endParaRPr lang="de-DE" dirty="0"/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29751" y="6306705"/>
            <a:ext cx="2895600" cy="184666"/>
          </a:xfrm>
          <a:prstGeom prst="rect">
            <a:avLst/>
          </a:prstGeom>
        </p:spPr>
        <p:txBody>
          <a:bodyPr anchor="t"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endParaRPr lang="de-DE" dirty="0"/>
          </a:p>
        </p:txBody>
      </p:sp>
      <p:sp>
        <p:nvSpPr>
          <p:cNvPr id="1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280000" y="6300000"/>
            <a:ext cx="459271" cy="1846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fld id="{1C79B7FB-38B4-3E47-9D74-957A0A38F6CB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061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042322"/>
            <a:ext cx="8163866" cy="7063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30387"/>
            <a:ext cx="8229600" cy="392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National"/>
                <a:ea typeface="+mn-ea"/>
                <a:cs typeface="National-Book"/>
              </a:rPr>
              <a:t>Click to edit Master text styles</a:t>
            </a:r>
          </a:p>
          <a:p>
            <a:pPr marL="0" marR="0" lvl="1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National"/>
                <a:ea typeface="+mn-ea"/>
                <a:cs typeface="National-Book"/>
              </a:rPr>
              <a:t>Second level</a:t>
            </a:r>
          </a:p>
          <a:p>
            <a:pPr marL="0" marR="0" lvl="2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National"/>
                <a:ea typeface="+mn-ea"/>
                <a:cs typeface="National-Book"/>
              </a:rPr>
              <a:t>Third level</a:t>
            </a:r>
          </a:p>
          <a:p>
            <a:pPr marL="0" marR="0" lvl="3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National"/>
                <a:ea typeface="+mn-ea"/>
                <a:cs typeface="National-Book"/>
              </a:rPr>
              <a:t>Fourth level</a:t>
            </a:r>
          </a:p>
          <a:p>
            <a:pPr marL="0" marR="0" lvl="4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National"/>
                <a:ea typeface="+mn-ea"/>
                <a:cs typeface="National-Book"/>
              </a:rPr>
              <a:t>Fifth level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National"/>
              <a:ea typeface="+mn-ea"/>
              <a:cs typeface="National-Book"/>
            </a:endParaRPr>
          </a:p>
        </p:txBody>
      </p:sp>
      <p:sp>
        <p:nvSpPr>
          <p:cNvPr id="16" name="Datumsplatzhalter 2"/>
          <p:cNvSpPr>
            <a:spLocks noGrp="1"/>
          </p:cNvSpPr>
          <p:nvPr>
            <p:ph type="dt" sz="half" idx="2"/>
          </p:nvPr>
        </p:nvSpPr>
        <p:spPr>
          <a:xfrm>
            <a:off x="7525351" y="6300000"/>
            <a:ext cx="754649" cy="1846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r>
              <a:rPr lang="en-US" dirty="0" smtClean="0"/>
              <a:t>2016</a:t>
            </a:r>
            <a:endParaRPr lang="de-DE" dirty="0"/>
          </a:p>
        </p:txBody>
      </p:sp>
      <p:sp>
        <p:nvSpPr>
          <p:cNvPr id="17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29751" y="6306705"/>
            <a:ext cx="2895600" cy="184666"/>
          </a:xfrm>
          <a:prstGeom prst="rect">
            <a:avLst/>
          </a:prstGeom>
        </p:spPr>
        <p:txBody>
          <a:bodyPr anchor="t"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endParaRPr lang="de-DE" dirty="0"/>
          </a:p>
        </p:txBody>
      </p:sp>
      <p:sp>
        <p:nvSpPr>
          <p:cNvPr id="1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280000" y="6300000"/>
            <a:ext cx="459271" cy="1846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fld id="{1C79B7FB-38B4-3E47-9D74-957A0A38F6CB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136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642869"/>
          </a:solidFill>
          <a:latin typeface="National-Medium"/>
          <a:ea typeface="+mj-ea"/>
          <a:cs typeface="National-Medium"/>
        </a:defRPr>
      </a:lvl1pPr>
    </p:titleStyle>
    <p:bodyStyle>
      <a:lvl1pPr marL="0" marR="0" indent="0" algn="l" defTabSz="457200" rtl="0" eaLnBrk="1" fontAlgn="auto" latinLnBrk="0" hangingPunct="1">
        <a:lnSpc>
          <a:spcPts val="3400"/>
        </a:lnSpc>
        <a:spcBef>
          <a:spcPts val="0"/>
        </a:spcBef>
        <a:spcAft>
          <a:spcPts val="500"/>
        </a:spcAft>
        <a:buClrTx/>
        <a:buSzTx/>
        <a:buFontTx/>
        <a:buNone/>
        <a:tabLst/>
        <a:defRPr sz="3200" kern="1200">
          <a:solidFill>
            <a:srgbClr val="535556"/>
          </a:solidFill>
          <a:latin typeface="+mn-lt"/>
          <a:ea typeface="+mn-ea"/>
          <a:cs typeface="+mn-cs"/>
        </a:defRPr>
      </a:lvl1pPr>
      <a:lvl2pPr marL="0" marR="0" indent="0" algn="l" defTabSz="457200" rtl="0" eaLnBrk="1" fontAlgn="auto" latinLnBrk="0" hangingPunct="1">
        <a:lnSpc>
          <a:spcPts val="3400"/>
        </a:lnSpc>
        <a:spcBef>
          <a:spcPts val="0"/>
        </a:spcBef>
        <a:spcAft>
          <a:spcPts val="1000"/>
        </a:spcAft>
        <a:buClrTx/>
        <a:buSzPct val="100000"/>
        <a:buFontTx/>
        <a:buNone/>
        <a:tabLst/>
        <a:defRPr sz="2800" kern="1200">
          <a:solidFill>
            <a:srgbClr val="535556"/>
          </a:solidFill>
          <a:latin typeface="+mn-lt"/>
          <a:ea typeface="+mn-ea"/>
          <a:cs typeface="+mn-cs"/>
        </a:defRPr>
      </a:lvl2pPr>
      <a:lvl3pPr marL="252000" marR="0" indent="-252000" algn="l" defTabSz="457200" rtl="0" eaLnBrk="1" fontAlgn="auto" latinLnBrk="0" hangingPunct="1">
        <a:lnSpc>
          <a:spcPts val="2800"/>
        </a:lnSpc>
        <a:spcBef>
          <a:spcPts val="0"/>
        </a:spcBef>
        <a:spcAft>
          <a:spcPts val="0"/>
        </a:spcAft>
        <a:buClrTx/>
        <a:buSzTx/>
        <a:buFont typeface="Arial"/>
        <a:buChar char="•"/>
        <a:tabLst/>
        <a:defRPr sz="2400" kern="1200">
          <a:solidFill>
            <a:srgbClr val="535556"/>
          </a:solidFill>
          <a:latin typeface="+mn-lt"/>
          <a:ea typeface="+mn-ea"/>
          <a:cs typeface="+mn-cs"/>
        </a:defRPr>
      </a:lvl3pPr>
      <a:lvl4pPr marL="468000" marR="0" indent="-270000" algn="l" defTabSz="457200" rtl="0" eaLnBrk="1" fontAlgn="auto" latinLnBrk="0" hangingPunct="1">
        <a:lnSpc>
          <a:spcPts val="2800"/>
        </a:lnSpc>
        <a:spcBef>
          <a:spcPts val="0"/>
        </a:spcBef>
        <a:spcAft>
          <a:spcPts val="0"/>
        </a:spcAft>
        <a:buClrTx/>
        <a:buSzTx/>
        <a:buFont typeface="Arial"/>
        <a:buChar char="•"/>
        <a:tabLst/>
        <a:defRPr sz="2000" kern="1200">
          <a:solidFill>
            <a:srgbClr val="535556"/>
          </a:solidFill>
          <a:latin typeface="+mn-lt"/>
          <a:ea typeface="+mn-ea"/>
          <a:cs typeface="+mn-cs"/>
        </a:defRPr>
      </a:lvl4pPr>
      <a:lvl5pPr marL="0" marR="0" indent="0" algn="l" defTabSz="457200" rtl="0" eaLnBrk="1" fontAlgn="auto" latinLnBrk="0" hangingPunct="1">
        <a:lnSpc>
          <a:spcPts val="14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000" kern="1200">
          <a:solidFill>
            <a:srgbClr val="53555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379" y="2074224"/>
            <a:ext cx="7306200" cy="1634891"/>
          </a:xfrm>
        </p:spPr>
        <p:txBody>
          <a:bodyPr/>
          <a:lstStyle/>
          <a:p>
            <a:pPr lvl="0"/>
            <a:r>
              <a:rPr lang="en-US" dirty="0"/>
              <a:t>What is YFU?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Our </a:t>
            </a:r>
            <a:r>
              <a:rPr lang="en-US" sz="3600" dirty="0"/>
              <a:t>Mission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9270" y="3465291"/>
            <a:ext cx="7298929" cy="21827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sz="2200" dirty="0" smtClean="0"/>
          </a:p>
          <a:p>
            <a:pPr>
              <a:lnSpc>
                <a:spcPct val="100000"/>
              </a:lnSpc>
            </a:pPr>
            <a:r>
              <a:rPr lang="en-US" sz="2400" dirty="0" smtClean="0"/>
              <a:t>YFU </a:t>
            </a:r>
            <a:r>
              <a:rPr lang="en-US" sz="2400" dirty="0"/>
              <a:t>advances intercultural understanding, mutual respect and social responsibility through educational exchanges for youth, families and communities. 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" y="6243578"/>
            <a:ext cx="9143999" cy="614422"/>
          </a:xfrm>
          <a:prstGeom prst="rect">
            <a:avLst/>
          </a:prstGeom>
          <a:solidFill>
            <a:srgbClr val="642869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68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1621" y="4277638"/>
            <a:ext cx="7306200" cy="1470025"/>
          </a:xfrm>
        </p:spPr>
        <p:txBody>
          <a:bodyPr/>
          <a:lstStyle/>
          <a:p>
            <a:pPr lvl="0"/>
            <a:r>
              <a:rPr lang="en-US" sz="2800" dirty="0" smtClean="0"/>
              <a:t>YFU is a </a:t>
            </a:r>
            <a:r>
              <a:rPr lang="en-US" sz="2800" dirty="0"/>
              <a:t>part of your community, your churches, your </a:t>
            </a:r>
            <a:r>
              <a:rPr lang="en-US" sz="2800" dirty="0" smtClean="0"/>
              <a:t>schools, and most importantly </a:t>
            </a:r>
            <a:r>
              <a:rPr lang="en-US" sz="2800" dirty="0"/>
              <a:t>your homes and your hearts!</a:t>
            </a:r>
          </a:p>
        </p:txBody>
      </p:sp>
      <p:pic>
        <p:nvPicPr>
          <p:cNvPr id="5" name="Picture 4" descr="sa_group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36" y="1180413"/>
            <a:ext cx="4233712" cy="1389187"/>
          </a:xfrm>
          <a:prstGeom prst="rect">
            <a:avLst/>
          </a:prstGeom>
        </p:spPr>
      </p:pic>
      <p:pic>
        <p:nvPicPr>
          <p:cNvPr id="7" name="Picture 6" descr="1458313380934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8" t="34420" b="26768"/>
          <a:stretch/>
        </p:blipFill>
        <p:spPr>
          <a:xfrm>
            <a:off x="1230536" y="2740385"/>
            <a:ext cx="4233712" cy="1234509"/>
          </a:xfrm>
          <a:prstGeom prst="rect">
            <a:avLst/>
          </a:prstGeom>
        </p:spPr>
      </p:pic>
      <p:pic>
        <p:nvPicPr>
          <p:cNvPr id="8" name="Picture 7" descr="sqs_image_AL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249" y="1164306"/>
            <a:ext cx="2318288" cy="28105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243578"/>
            <a:ext cx="9143999" cy="614422"/>
          </a:xfrm>
          <a:prstGeom prst="rect">
            <a:avLst/>
          </a:prstGeom>
          <a:solidFill>
            <a:srgbClr val="642869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62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2681" y="1670105"/>
            <a:ext cx="7106500" cy="1968385"/>
          </a:xfrm>
        </p:spPr>
        <p:txBody>
          <a:bodyPr/>
          <a:lstStyle/>
          <a:p>
            <a:pPr lvl="0" algn="ctr"/>
            <a:r>
              <a:rPr lang="en-US" sz="3600" dirty="0"/>
              <a:t>Youth For </a:t>
            </a:r>
            <a:r>
              <a:rPr lang="en-US" sz="3600" dirty="0" smtClean="0"/>
              <a:t>Understanding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Making the World Our </a:t>
            </a:r>
            <a:r>
              <a:rPr lang="en-US" sz="3600" dirty="0" smtClean="0"/>
              <a:t>Home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JOIN US!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2681" y="3638490"/>
            <a:ext cx="7298929" cy="2221239"/>
          </a:xfrm>
        </p:spPr>
        <p:txBody>
          <a:bodyPr>
            <a:normAutofit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Study </a:t>
            </a:r>
            <a:r>
              <a:rPr lang="en-US" sz="2400" dirty="0"/>
              <a:t>Abroad    </a:t>
            </a:r>
            <a:r>
              <a:rPr lang="en-US" sz="2400" dirty="0" smtClean="0"/>
              <a:t>|   Host </a:t>
            </a:r>
            <a:r>
              <a:rPr lang="en-US" sz="2400" dirty="0"/>
              <a:t>a </a:t>
            </a:r>
            <a:r>
              <a:rPr lang="en-US" sz="2400" dirty="0" smtClean="0"/>
              <a:t>Student    </a:t>
            </a:r>
            <a:r>
              <a:rPr lang="en-US" sz="2400" dirty="0"/>
              <a:t>|   </a:t>
            </a:r>
            <a:r>
              <a:rPr lang="en-US" sz="2400" dirty="0" smtClean="0"/>
              <a:t> Volunteer</a:t>
            </a:r>
          </a:p>
          <a:p>
            <a:pPr algn="ctr">
              <a:lnSpc>
                <a:spcPct val="90000"/>
              </a:lnSpc>
            </a:pPr>
            <a:endParaRPr lang="en-US" sz="2400" dirty="0"/>
          </a:p>
          <a:p>
            <a:pPr algn="ctr">
              <a:lnSpc>
                <a:spcPct val="90000"/>
              </a:lnSpc>
            </a:pPr>
            <a:r>
              <a:rPr lang="en-US" sz="1800" dirty="0" smtClean="0"/>
              <a:t> www.yfuusa.org							     1.800</a:t>
            </a:r>
            <a:r>
              <a:rPr lang="en-US" sz="1800" dirty="0"/>
              <a:t>.</a:t>
            </a:r>
            <a:r>
              <a:rPr lang="en-US" sz="1800" dirty="0" smtClean="0"/>
              <a:t>TEENAGE 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" y="6243578"/>
            <a:ext cx="9143999" cy="614422"/>
          </a:xfrm>
          <a:prstGeom prst="rect">
            <a:avLst/>
          </a:prstGeom>
          <a:solidFill>
            <a:srgbClr val="642869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95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307" y="341462"/>
            <a:ext cx="7772400" cy="615553"/>
          </a:xfrm>
        </p:spPr>
        <p:txBody>
          <a:bodyPr/>
          <a:lstStyle/>
          <a:p>
            <a:r>
              <a:rPr lang="en-US" dirty="0" smtClean="0"/>
              <a:t>Our Values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31972" y="1165629"/>
            <a:ext cx="3731026" cy="449273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solidFill>
                  <a:schemeClr val="bg2"/>
                </a:solidFill>
              </a:rPr>
              <a:t>Learning: For </a:t>
            </a:r>
            <a:r>
              <a:rPr lang="en-US" sz="1800" dirty="0" smtClean="0">
                <a:solidFill>
                  <a:schemeClr val="bg2"/>
                </a:solidFill>
              </a:rPr>
              <a:t>Life.</a:t>
            </a:r>
          </a:p>
          <a:p>
            <a:pPr>
              <a:lnSpc>
                <a:spcPct val="110000"/>
              </a:lnSpc>
            </a:pPr>
            <a:endParaRPr lang="en-US" sz="1800" dirty="0">
              <a:solidFill>
                <a:schemeClr val="bg2"/>
              </a:solidFill>
            </a:endParaRPr>
          </a:p>
          <a:p>
            <a:pPr>
              <a:lnSpc>
                <a:spcPct val="110000"/>
              </a:lnSpc>
            </a:pPr>
            <a:endParaRPr lang="en-US" sz="1800" dirty="0" smtClean="0"/>
          </a:p>
          <a:p>
            <a:pPr>
              <a:lnSpc>
                <a:spcPct val="110000"/>
              </a:lnSpc>
            </a:pPr>
            <a:endParaRPr lang="en-US" sz="1800" dirty="0"/>
          </a:p>
          <a:p>
            <a:pPr>
              <a:lnSpc>
                <a:spcPct val="11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bg2"/>
                </a:solidFill>
              </a:rPr>
              <a:t>Volunteering: Engaged </a:t>
            </a:r>
            <a:r>
              <a:rPr lang="en-US" sz="1800" dirty="0" smtClean="0">
                <a:solidFill>
                  <a:schemeClr val="bg2"/>
                </a:solidFill>
              </a:rPr>
              <a:t>and Dedicated.</a:t>
            </a:r>
          </a:p>
          <a:p>
            <a:pPr>
              <a:lnSpc>
                <a:spcPct val="100000"/>
              </a:lnSpc>
            </a:pPr>
            <a:endParaRPr lang="en-US" sz="1800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</a:pPr>
            <a:endParaRPr lang="en-US" sz="1800" dirty="0" smtClean="0"/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8A4D89"/>
                </a:solidFill>
              </a:rPr>
              <a:t>Caring: Personal and </a:t>
            </a:r>
            <a:endParaRPr lang="en-US" sz="1800" dirty="0" smtClean="0">
              <a:solidFill>
                <a:srgbClr val="8A4D89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People-Oriented.</a:t>
            </a:r>
          </a:p>
          <a:p>
            <a:pPr>
              <a:lnSpc>
                <a:spcPct val="110000"/>
              </a:lnSpc>
            </a:pPr>
            <a:endParaRPr lang="en-US" sz="1400" dirty="0">
              <a:solidFill>
                <a:srgbClr val="8A4D89"/>
              </a:solidFill>
            </a:endParaRPr>
          </a:p>
          <a:p>
            <a:pPr>
              <a:lnSpc>
                <a:spcPct val="110000"/>
              </a:lnSpc>
            </a:pPr>
            <a:endParaRPr lang="en-US" sz="1400" dirty="0" smtClean="0"/>
          </a:p>
          <a:p>
            <a:pPr>
              <a:lnSpc>
                <a:spcPct val="110000"/>
              </a:lnSpc>
            </a:pPr>
            <a:endParaRPr lang="en-US" sz="1600" dirty="0">
              <a:solidFill>
                <a:schemeClr val="bg2"/>
              </a:solidFill>
            </a:endParaRPr>
          </a:p>
          <a:p>
            <a:pPr>
              <a:lnSpc>
                <a:spcPct val="110000"/>
              </a:lnSpc>
            </a:pPr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822461" y="1165629"/>
            <a:ext cx="3875344" cy="455937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8A4D89"/>
                </a:solidFill>
              </a:rPr>
              <a:t>Valuing Diversity: Inclusive and Fair. </a:t>
            </a:r>
            <a:endParaRPr lang="en-US" sz="1800" dirty="0" smtClean="0">
              <a:solidFill>
                <a:srgbClr val="8A4D89"/>
              </a:solidFill>
            </a:endParaRPr>
          </a:p>
          <a:p>
            <a:pPr>
              <a:lnSpc>
                <a:spcPct val="90000"/>
              </a:lnSpc>
            </a:pPr>
            <a:endParaRPr lang="en-US" sz="1800" dirty="0" smtClean="0">
              <a:solidFill>
                <a:srgbClr val="8A4D89"/>
              </a:solidFill>
            </a:endParaRPr>
          </a:p>
          <a:p>
            <a:pPr>
              <a:lnSpc>
                <a:spcPct val="90000"/>
              </a:lnSpc>
            </a:pPr>
            <a:endParaRPr lang="en-US" sz="1800" dirty="0">
              <a:solidFill>
                <a:srgbClr val="8A4D89"/>
              </a:solidFill>
            </a:endParaRPr>
          </a:p>
          <a:p>
            <a:pPr>
              <a:lnSpc>
                <a:spcPct val="90000"/>
              </a:lnSpc>
            </a:pPr>
            <a:endParaRPr lang="en-US" sz="1800" dirty="0" smtClean="0">
              <a:solidFill>
                <a:srgbClr val="8A4D89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8A4D89"/>
                </a:solidFill>
              </a:rPr>
              <a:t>Promoting Quality, Transparency, Sustainability</a:t>
            </a:r>
            <a:r>
              <a:rPr lang="en-US" sz="1800" dirty="0" smtClean="0">
                <a:solidFill>
                  <a:srgbClr val="8A4D89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en-US" sz="1800" dirty="0" smtClean="0">
              <a:solidFill>
                <a:srgbClr val="8A4D89"/>
              </a:solidFill>
            </a:endParaRPr>
          </a:p>
          <a:p>
            <a:pPr>
              <a:lnSpc>
                <a:spcPct val="90000"/>
              </a:lnSpc>
            </a:pPr>
            <a:endParaRPr lang="en-US" sz="1800" dirty="0">
              <a:solidFill>
                <a:srgbClr val="8A4D89"/>
              </a:solidFill>
            </a:endParaRPr>
          </a:p>
          <a:p>
            <a:pPr>
              <a:lnSpc>
                <a:spcPct val="90000"/>
              </a:lnSpc>
            </a:pPr>
            <a:endParaRPr lang="en-US" sz="1800" dirty="0" smtClean="0">
              <a:solidFill>
                <a:srgbClr val="8A4D89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8A4D89"/>
                </a:solidFill>
              </a:rPr>
              <a:t>Cooperating in </a:t>
            </a:r>
            <a:r>
              <a:rPr lang="en-US" sz="1800" dirty="0" smtClean="0">
                <a:solidFill>
                  <a:srgbClr val="8A4D89"/>
                </a:solidFill>
              </a:rPr>
              <a:t>International Solidarity.</a:t>
            </a:r>
            <a:endParaRPr lang="en-US" sz="1800" dirty="0">
              <a:solidFill>
                <a:srgbClr val="8A4D89"/>
              </a:solidFill>
            </a:endParaRPr>
          </a:p>
          <a:p>
            <a:pPr>
              <a:lnSpc>
                <a:spcPct val="110000"/>
              </a:lnSpc>
            </a:pPr>
            <a:endParaRPr lang="en-US" sz="1600" dirty="0">
              <a:solidFill>
                <a:srgbClr val="8A4D89"/>
              </a:solidFill>
            </a:endParaRPr>
          </a:p>
          <a:p>
            <a:pPr>
              <a:lnSpc>
                <a:spcPct val="110000"/>
              </a:lnSpc>
            </a:pPr>
            <a:endParaRPr lang="en-US" sz="1600" dirty="0">
              <a:solidFill>
                <a:srgbClr val="8A4D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94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7076" y="538826"/>
            <a:ext cx="4624920" cy="608336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The History of YFU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5"/>
          </p:nvPr>
        </p:nvSpPr>
        <p:spPr>
          <a:xfrm>
            <a:off x="4227076" y="1279170"/>
            <a:ext cx="4518836" cy="2986088"/>
          </a:xfrm>
        </p:spPr>
        <p:txBody>
          <a:bodyPr>
            <a:no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/>
              <a:t>It all started in </a:t>
            </a:r>
            <a:r>
              <a:rPr lang="en-US" sz="2000" dirty="0" smtClean="0"/>
              <a:t>1951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2000" dirty="0" smtClean="0"/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Founded by Dr</a:t>
            </a:r>
            <a:r>
              <a:rPr lang="en-US" sz="2000" dirty="0"/>
              <a:t>. Rachel </a:t>
            </a:r>
            <a:r>
              <a:rPr lang="en-US" sz="2000" dirty="0" smtClean="0"/>
              <a:t>Andresen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2000" dirty="0" smtClean="0"/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Small group of students </a:t>
            </a:r>
            <a:r>
              <a:rPr lang="en-US" sz="2000" dirty="0"/>
              <a:t>from war ravaged </a:t>
            </a:r>
            <a:r>
              <a:rPr lang="en-US" sz="2000" dirty="0" smtClean="0"/>
              <a:t>Germany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2000" dirty="0" smtClean="0"/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Living </a:t>
            </a:r>
            <a:r>
              <a:rPr lang="en-US" sz="2000" dirty="0"/>
              <a:t>and </a:t>
            </a:r>
            <a:r>
              <a:rPr lang="en-US" sz="2000" dirty="0" smtClean="0"/>
              <a:t>studying </a:t>
            </a:r>
            <a:r>
              <a:rPr lang="en-US" sz="2000" dirty="0"/>
              <a:t>together to Build Bridges of Understanding </a:t>
            </a:r>
            <a:endParaRPr lang="en-US" sz="2000" dirty="0" smtClean="0"/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2000" dirty="0" smtClean="0"/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/>
              <a:t>S</a:t>
            </a:r>
            <a:r>
              <a:rPr lang="en-US" sz="2000" dirty="0" smtClean="0"/>
              <a:t>till </a:t>
            </a:r>
            <a:r>
              <a:rPr lang="en-US" sz="2000" dirty="0"/>
              <a:t>resonates </a:t>
            </a:r>
            <a:r>
              <a:rPr lang="en-US" sz="2000" dirty="0" smtClean="0"/>
              <a:t>today – worldwide</a:t>
            </a:r>
            <a:endParaRPr lang="en-US" sz="2000" dirty="0"/>
          </a:p>
          <a:p>
            <a:pPr>
              <a:lnSpc>
                <a:spcPct val="110000"/>
              </a:lnSpc>
            </a:pPr>
            <a:endParaRPr lang="en-US" sz="2800" b="0" dirty="0"/>
          </a:p>
        </p:txBody>
      </p:sp>
      <p:pic>
        <p:nvPicPr>
          <p:cNvPr id="6" name="Picture 5" descr="144796145423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30" y="620214"/>
            <a:ext cx="3344806" cy="474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08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06" y="4099605"/>
            <a:ext cx="7545807" cy="702396"/>
          </a:xfrm>
        </p:spPr>
        <p:txBody>
          <a:bodyPr/>
          <a:lstStyle/>
          <a:p>
            <a:r>
              <a:rPr lang="en-US" sz="3200" dirty="0" smtClean="0"/>
              <a:t>What</a:t>
            </a:r>
            <a:r>
              <a:rPr lang="en-US" sz="3200" dirty="0"/>
              <a:t> </a:t>
            </a:r>
            <a:r>
              <a:rPr lang="en-US" sz="3200" dirty="0" smtClean="0"/>
              <a:t>is </a:t>
            </a:r>
            <a:r>
              <a:rPr lang="en-US" sz="3200" dirty="0"/>
              <a:t>YFU all about today?  </a:t>
            </a:r>
          </a:p>
        </p:txBody>
      </p:sp>
      <p:pic>
        <p:nvPicPr>
          <p:cNvPr id="5" name="Picture 4" descr="14593536364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822" y="907965"/>
            <a:ext cx="4988648" cy="3142848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200106" y="4628807"/>
            <a:ext cx="5477192" cy="49966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 sz="3200" kern="1200">
                <a:solidFill>
                  <a:srgbClr val="535556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Tx/>
              <a:buNone/>
              <a:tabLst/>
              <a:defRPr sz="2800" kern="1200">
                <a:solidFill>
                  <a:srgbClr val="535556"/>
                </a:solidFill>
                <a:latin typeface="+mn-lt"/>
                <a:ea typeface="+mn-ea"/>
                <a:cs typeface="+mn-cs"/>
              </a:defRPr>
            </a:lvl2pPr>
            <a:lvl3pPr marL="252000" marR="0" indent="-25200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kern="1200">
                <a:solidFill>
                  <a:srgbClr val="535556"/>
                </a:solidFill>
                <a:latin typeface="+mn-lt"/>
                <a:ea typeface="+mn-ea"/>
                <a:cs typeface="+mn-cs"/>
              </a:defRPr>
            </a:lvl3pPr>
            <a:lvl4pPr marL="468000" marR="0" indent="-27000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kern="1200">
                <a:solidFill>
                  <a:srgbClr val="535556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457200" rtl="0" eaLnBrk="1" fontAlgn="auto" latinLnBrk="0" hangingPunct="1">
              <a:lnSpc>
                <a:spcPts val="14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>
                <a:solidFill>
                  <a:srgbClr val="5355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 smtClean="0"/>
              <a:t>We’re Study Abroad with 70 YFU partner countries </a:t>
            </a:r>
          </a:p>
          <a:p>
            <a:pPr>
              <a:lnSpc>
                <a:spcPct val="100000"/>
              </a:lnSpc>
            </a:pP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327762" y="5022624"/>
            <a:ext cx="2799847" cy="978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srgbClr val="535556"/>
                </a:solidFill>
              </a:rPr>
              <a:t>Yearlong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srgbClr val="535556"/>
                </a:solidFill>
              </a:rPr>
              <a:t>Semesters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85653" y="5013003"/>
            <a:ext cx="2799847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srgbClr val="535556"/>
                </a:solidFill>
              </a:rPr>
              <a:t>Summers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srgbClr val="535556"/>
                </a:solidFill>
              </a:rPr>
              <a:t>Short Term Excursions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" y="6243578"/>
            <a:ext cx="9143999" cy="6144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668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0686" y="586938"/>
            <a:ext cx="7772400" cy="827482"/>
          </a:xfrm>
        </p:spPr>
        <p:txBody>
          <a:bodyPr/>
          <a:lstStyle/>
          <a:p>
            <a:r>
              <a:rPr lang="en-US" sz="3600" dirty="0" smtClean="0"/>
              <a:t>YFU </a:t>
            </a:r>
            <a:r>
              <a:rPr lang="en-US" sz="3600" dirty="0"/>
              <a:t>New </a:t>
            </a:r>
            <a:r>
              <a:rPr lang="en-US" sz="3600" dirty="0" smtClean="0"/>
              <a:t>Exchange Experiences 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10307" y="1327823"/>
            <a:ext cx="7772400" cy="3889539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b="1" dirty="0" smtClean="0"/>
              <a:t>Teacher-Led </a:t>
            </a:r>
            <a:r>
              <a:rPr lang="en-US" b="1" dirty="0"/>
              <a:t>Excursions </a:t>
            </a:r>
            <a:endParaRPr lang="en-US" b="1" dirty="0" smtClean="0"/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endParaRPr lang="en-US" b="1" dirty="0" smtClean="0"/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b="1" dirty="0"/>
              <a:t>Virtual </a:t>
            </a:r>
            <a:r>
              <a:rPr lang="en-US" b="1" dirty="0" smtClean="0"/>
              <a:t>Exchange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endParaRPr lang="en-US" b="1" dirty="0" smtClean="0"/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b="1" dirty="0"/>
              <a:t>Adult Study Tours </a:t>
            </a:r>
            <a:r>
              <a:rPr lang="en-US" b="1" dirty="0" smtClean="0"/>
              <a:t> 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endParaRPr lang="en-US" b="1" dirty="0" smtClean="0"/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b="1" dirty="0"/>
              <a:t>Gap Year Programs </a:t>
            </a:r>
          </a:p>
        </p:txBody>
      </p:sp>
    </p:spTree>
    <p:extLst>
      <p:ext uri="{BB962C8B-B14F-4D97-AF65-F5344CB8AC3E}">
        <p14:creationId xmlns:p14="http://schemas.microsoft.com/office/powerpoint/2010/main" val="2610341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05" y="4239302"/>
            <a:ext cx="7306200" cy="702396"/>
          </a:xfrm>
        </p:spPr>
        <p:txBody>
          <a:bodyPr/>
          <a:lstStyle/>
          <a:p>
            <a:r>
              <a:rPr lang="en-US" sz="3600" dirty="0" smtClean="0"/>
              <a:t>Making Scholarships Possible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05" y="4937444"/>
            <a:ext cx="7298929" cy="931908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2000" dirty="0"/>
              <a:t>Facilitating more corporate and government scholarships </a:t>
            </a:r>
            <a:endParaRPr lang="en-US" sz="2000" dirty="0" smtClean="0"/>
          </a:p>
          <a:p>
            <a:pPr lvl="0">
              <a:lnSpc>
                <a:spcPct val="90000"/>
              </a:lnSpc>
            </a:pPr>
            <a:r>
              <a:rPr lang="en-US" sz="2000" dirty="0" smtClean="0"/>
              <a:t>than </a:t>
            </a:r>
            <a:r>
              <a:rPr lang="en-US" sz="2000" dirty="0"/>
              <a:t>any other exchange organization in the nation</a:t>
            </a:r>
          </a:p>
          <a:p>
            <a:endParaRPr lang="en-US" sz="2000" dirty="0"/>
          </a:p>
        </p:txBody>
      </p:sp>
      <p:pic>
        <p:nvPicPr>
          <p:cNvPr id="6" name="Picture 5" descr="07410016_edi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31" y="1084325"/>
            <a:ext cx="4658757" cy="30872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6243578"/>
            <a:ext cx="9143999" cy="6144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005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05" y="4239302"/>
            <a:ext cx="7306200" cy="702396"/>
          </a:xfrm>
        </p:spPr>
        <p:txBody>
          <a:bodyPr/>
          <a:lstStyle/>
          <a:p>
            <a:r>
              <a:rPr lang="en-US" sz="3600" dirty="0" smtClean="0"/>
              <a:t>The YFU Hosting Experience </a:t>
            </a:r>
            <a:r>
              <a:rPr lang="en-US" sz="4000" dirty="0"/>
              <a:t> 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05" y="4937443"/>
            <a:ext cx="7298929" cy="1085857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2400" dirty="0" smtClean="0"/>
              <a:t>Fantastic </a:t>
            </a:r>
            <a:r>
              <a:rPr lang="en-US" sz="2400" dirty="0"/>
              <a:t>students from around the globe </a:t>
            </a:r>
            <a:r>
              <a:rPr lang="en-US" sz="2400" dirty="0" smtClean="0"/>
              <a:t>think </a:t>
            </a:r>
            <a:r>
              <a:rPr lang="en-US" sz="2400" dirty="0"/>
              <a:t>your </a:t>
            </a:r>
            <a:endParaRPr lang="en-US" sz="2400" dirty="0" smtClean="0"/>
          </a:p>
          <a:p>
            <a:pPr lvl="0">
              <a:lnSpc>
                <a:spcPct val="100000"/>
              </a:lnSpc>
            </a:pPr>
            <a:r>
              <a:rPr lang="en-US" sz="2400" dirty="0" smtClean="0"/>
              <a:t>ordinary </a:t>
            </a:r>
            <a:r>
              <a:rPr lang="en-US" sz="2400" dirty="0"/>
              <a:t>family is </a:t>
            </a:r>
            <a:r>
              <a:rPr lang="en-US" sz="2400" dirty="0" smtClean="0"/>
              <a:t>extraordinary</a:t>
            </a:r>
            <a:endParaRPr lang="en-US" sz="2400" dirty="0"/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pic>
        <p:nvPicPr>
          <p:cNvPr id="4" name="Picture 3" descr="yfu-06_website_hp_host_1280x486.jp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" r="35078"/>
          <a:stretch/>
        </p:blipFill>
        <p:spPr>
          <a:xfrm>
            <a:off x="1200105" y="1084325"/>
            <a:ext cx="5003161" cy="30833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6243578"/>
            <a:ext cx="9143999" cy="6144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819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000" y="4239302"/>
            <a:ext cx="7306200" cy="702396"/>
          </a:xfrm>
        </p:spPr>
        <p:txBody>
          <a:bodyPr/>
          <a:lstStyle/>
          <a:p>
            <a:r>
              <a:rPr lang="en-US" sz="4000" dirty="0" smtClean="0"/>
              <a:t>So Many Ways to Volunteer!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000" y="4908578"/>
            <a:ext cx="7298929" cy="575897"/>
          </a:xfrm>
        </p:spPr>
        <p:txBody>
          <a:bodyPr>
            <a:normAutofit/>
          </a:bodyPr>
          <a:lstStyle/>
          <a:p>
            <a:r>
              <a:rPr lang="en-US" sz="2400" dirty="0"/>
              <a:t>1,500 dedicated volunteers </a:t>
            </a:r>
            <a:r>
              <a:rPr lang="en-US" sz="2400" dirty="0" smtClean="0"/>
              <a:t>nationwide </a:t>
            </a:r>
            <a:endParaRPr lang="en-US" sz="2400" dirty="0"/>
          </a:p>
        </p:txBody>
      </p:sp>
      <p:pic>
        <p:nvPicPr>
          <p:cNvPr id="5" name="Picture 4" descr="IMG_2413.jp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16" y="1177548"/>
            <a:ext cx="7015793" cy="29887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6243578"/>
            <a:ext cx="9143999" cy="6144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05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04" y="3903875"/>
            <a:ext cx="7545807" cy="702396"/>
          </a:xfrm>
        </p:spPr>
        <p:txBody>
          <a:bodyPr/>
          <a:lstStyle/>
          <a:p>
            <a:r>
              <a:rPr lang="en-US" sz="3600" dirty="0" smtClean="0"/>
              <a:t>260,000 Worldwide Alumni  </a:t>
            </a:r>
            <a:endParaRPr lang="en-US" sz="3600" dirty="0"/>
          </a:p>
        </p:txBody>
      </p:sp>
      <p:pic>
        <p:nvPicPr>
          <p:cNvPr id="4" name="Picture 3" descr="14647261031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067" y="882283"/>
            <a:ext cx="4857865" cy="3021592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00104" y="4745309"/>
            <a:ext cx="7298929" cy="184598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000" dirty="0" smtClean="0"/>
              <a:t>Connecting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000" dirty="0" smtClean="0"/>
              <a:t>Sharing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000" dirty="0" smtClean="0"/>
              <a:t>Networking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000" dirty="0" smtClean="0"/>
              <a:t>4 YFU Alumni Chapters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" y="6243578"/>
            <a:ext cx="9143999" cy="6144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28032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2015">
  <a:themeElements>
    <a:clrScheme name="Global Rebranding 2015">
      <a:dk1>
        <a:srgbClr val="3C3C3B"/>
      </a:dk1>
      <a:lt1>
        <a:sysClr val="window" lastClr="FFFFFF"/>
      </a:lt1>
      <a:dk2>
        <a:srgbClr val="461E50"/>
      </a:dk2>
      <a:lt2>
        <a:srgbClr val="8A4D89"/>
      </a:lt2>
      <a:accent1>
        <a:srgbClr val="2EA8A0"/>
      </a:accent1>
      <a:accent2>
        <a:srgbClr val="E47823"/>
      </a:accent2>
      <a:accent3>
        <a:srgbClr val="CD003F"/>
      </a:accent3>
      <a:accent4>
        <a:srgbClr val="2797C9"/>
      </a:accent4>
      <a:accent5>
        <a:srgbClr val="9CC63E"/>
      </a:accent5>
      <a:accent6>
        <a:srgbClr val="004662"/>
      </a:accent6>
      <a:hlink>
        <a:srgbClr val="C61B78"/>
      </a:hlink>
      <a:folHlink>
        <a:srgbClr val="C61B7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4690</TotalTime>
  <Words>223</Words>
  <Application>Microsoft Office PowerPoint</Application>
  <PresentationFormat>On-screen Show (4:3)</PresentationFormat>
  <Paragraphs>73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National</vt:lpstr>
      <vt:lpstr>National-Book</vt:lpstr>
      <vt:lpstr>National-Medium</vt:lpstr>
      <vt:lpstr>Powerpoint2015</vt:lpstr>
      <vt:lpstr>What is YFU?  Our Mission </vt:lpstr>
      <vt:lpstr>Our Values</vt:lpstr>
      <vt:lpstr>The History of YFU </vt:lpstr>
      <vt:lpstr>What is YFU all about today?  </vt:lpstr>
      <vt:lpstr>YFU New Exchange Experiences </vt:lpstr>
      <vt:lpstr>Making Scholarships Possible </vt:lpstr>
      <vt:lpstr>The YFU Hosting Experience   </vt:lpstr>
      <vt:lpstr>So Many Ways to Volunteer!</vt:lpstr>
      <vt:lpstr>260,000 Worldwide Alumni  </vt:lpstr>
      <vt:lpstr>YFU is a part of your community, your churches, your schools, and most importantly your homes and your hearts!</vt:lpstr>
      <vt:lpstr>Youth For Understanding  Making the World Our Home JOIN US! </vt:lpstr>
    </vt:vector>
  </TitlesOfParts>
  <Company>Youth For Understanding USA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Cara Bahniuk</dc:creator>
  <cp:lastModifiedBy>Christina Mazzanti</cp:lastModifiedBy>
  <cp:revision>55</cp:revision>
  <dcterms:created xsi:type="dcterms:W3CDTF">2015-05-26T17:11:00Z</dcterms:created>
  <dcterms:modified xsi:type="dcterms:W3CDTF">2016-06-13T20:35:05Z</dcterms:modified>
</cp:coreProperties>
</file>